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Carlos Belza" userId="610cb4db-a572-400d-8b12-d0243d91d963" providerId="ADAL" clId="{4AC40447-9615-48D5-A904-95F56771864A}"/>
    <pc:docChg chg="modSld sldOrd">
      <pc:chgData name="Juan Carlos Belza" userId="610cb4db-a572-400d-8b12-d0243d91d963" providerId="ADAL" clId="{4AC40447-9615-48D5-A904-95F56771864A}" dt="2025-02-03T19:41:44.052" v="65"/>
      <pc:docMkLst>
        <pc:docMk/>
      </pc:docMkLst>
      <pc:sldChg chg="modSp mod">
        <pc:chgData name="Juan Carlos Belza" userId="610cb4db-a572-400d-8b12-d0243d91d963" providerId="ADAL" clId="{4AC40447-9615-48D5-A904-95F56771864A}" dt="2025-02-03T19:40:44.737" v="21" actId="20577"/>
        <pc:sldMkLst>
          <pc:docMk/>
          <pc:sldMk cId="4148934412" sldId="256"/>
        </pc:sldMkLst>
        <pc:spChg chg="mod">
          <ac:chgData name="Juan Carlos Belza" userId="610cb4db-a572-400d-8b12-d0243d91d963" providerId="ADAL" clId="{4AC40447-9615-48D5-A904-95F56771864A}" dt="2025-02-03T19:40:44.737" v="21" actId="20577"/>
          <ac:spMkLst>
            <pc:docMk/>
            <pc:sldMk cId="4148934412" sldId="256"/>
            <ac:spMk id="2" creationId="{E3971ABC-771E-5B4F-1C7E-A4C3FE547802}"/>
          </ac:spMkLst>
        </pc:spChg>
      </pc:sldChg>
      <pc:sldChg chg="modSp mod ord">
        <pc:chgData name="Juan Carlos Belza" userId="610cb4db-a572-400d-8b12-d0243d91d963" providerId="ADAL" clId="{4AC40447-9615-48D5-A904-95F56771864A}" dt="2025-02-03T19:41:41.668" v="63"/>
        <pc:sldMkLst>
          <pc:docMk/>
          <pc:sldMk cId="702461026" sldId="258"/>
        </pc:sldMkLst>
        <pc:spChg chg="mod">
          <ac:chgData name="Juan Carlos Belza" userId="610cb4db-a572-400d-8b12-d0243d91d963" providerId="ADAL" clId="{4AC40447-9615-48D5-A904-95F56771864A}" dt="2025-02-03T19:41:30.436" v="61" actId="20577"/>
          <ac:spMkLst>
            <pc:docMk/>
            <pc:sldMk cId="702461026" sldId="258"/>
            <ac:spMk id="2" creationId="{F58AE735-681E-8B4D-5465-AECED07918C8}"/>
          </ac:spMkLst>
        </pc:spChg>
      </pc:sldChg>
      <pc:sldChg chg="ord">
        <pc:chgData name="Juan Carlos Belza" userId="610cb4db-a572-400d-8b12-d0243d91d963" providerId="ADAL" clId="{4AC40447-9615-48D5-A904-95F56771864A}" dt="2025-02-03T19:41:44.052" v="65"/>
        <pc:sldMkLst>
          <pc:docMk/>
          <pc:sldMk cId="2433128109" sldId="26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Empresas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Anual SST'!$B$11:$B$21</c:f>
              <c:strCache>
                <c:ptCount val="11"/>
                <c:pt idx="0">
                  <c:v>SST 2014</c:v>
                </c:pt>
                <c:pt idx="1">
                  <c:v>SST 2015</c:v>
                </c:pt>
                <c:pt idx="2">
                  <c:v>SST 2016</c:v>
                </c:pt>
                <c:pt idx="3">
                  <c:v>SST 2017</c:v>
                </c:pt>
                <c:pt idx="4">
                  <c:v>SST 2018</c:v>
                </c:pt>
                <c:pt idx="5">
                  <c:v>SST 2019</c:v>
                </c:pt>
                <c:pt idx="6">
                  <c:v>SST 2020</c:v>
                </c:pt>
                <c:pt idx="7">
                  <c:v>SST 2021</c:v>
                </c:pt>
                <c:pt idx="8">
                  <c:v>SST 2022</c:v>
                </c:pt>
                <c:pt idx="9">
                  <c:v>SST 2023</c:v>
                </c:pt>
                <c:pt idx="10">
                  <c:v>SST 2024</c:v>
                </c:pt>
              </c:strCache>
            </c:strRef>
          </c:cat>
          <c:val>
            <c:numRef>
              <c:f>'Resumen Anual SST'!$C$11:$C$21</c:f>
              <c:numCache>
                <c:formatCode>General</c:formatCode>
                <c:ptCount val="11"/>
                <c:pt idx="0">
                  <c:v>50</c:v>
                </c:pt>
                <c:pt idx="1">
                  <c:v>56</c:v>
                </c:pt>
                <c:pt idx="2">
                  <c:v>65</c:v>
                </c:pt>
                <c:pt idx="3">
                  <c:v>80</c:v>
                </c:pt>
                <c:pt idx="4">
                  <c:v>81</c:v>
                </c:pt>
                <c:pt idx="5">
                  <c:v>90</c:v>
                </c:pt>
                <c:pt idx="6">
                  <c:v>83</c:v>
                </c:pt>
                <c:pt idx="7">
                  <c:v>110</c:v>
                </c:pt>
                <c:pt idx="8">
                  <c:v>106</c:v>
                </c:pt>
                <c:pt idx="9">
                  <c:v>91</c:v>
                </c:pt>
                <c:pt idx="10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6-4CB0-8761-06BB941BF6C0}"/>
            </c:ext>
          </c:extLst>
        </c:ser>
        <c:ser>
          <c:idx val="1"/>
          <c:order val="1"/>
          <c:tx>
            <c:v>Países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Anual SST'!$B$11:$B$21</c:f>
              <c:strCache>
                <c:ptCount val="11"/>
                <c:pt idx="0">
                  <c:v>SST 2014</c:v>
                </c:pt>
                <c:pt idx="1">
                  <c:v>SST 2015</c:v>
                </c:pt>
                <c:pt idx="2">
                  <c:v>SST 2016</c:v>
                </c:pt>
                <c:pt idx="3">
                  <c:v>SST 2017</c:v>
                </c:pt>
                <c:pt idx="4">
                  <c:v>SST 2018</c:v>
                </c:pt>
                <c:pt idx="5">
                  <c:v>SST 2019</c:v>
                </c:pt>
                <c:pt idx="6">
                  <c:v>SST 2020</c:v>
                </c:pt>
                <c:pt idx="7">
                  <c:v>SST 2021</c:v>
                </c:pt>
                <c:pt idx="8">
                  <c:v>SST 2022</c:v>
                </c:pt>
                <c:pt idx="9">
                  <c:v>SST 2023</c:v>
                </c:pt>
                <c:pt idx="10">
                  <c:v>SST 2024</c:v>
                </c:pt>
              </c:strCache>
            </c:strRef>
          </c:cat>
          <c:val>
            <c:numRef>
              <c:f>'Resumen Anual SST'!$D$11:$D$21</c:f>
              <c:numCache>
                <c:formatCode>General</c:formatCode>
                <c:ptCount val="11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  <c:pt idx="4">
                  <c:v>14</c:v>
                </c:pt>
                <c:pt idx="5">
                  <c:v>14</c:v>
                </c:pt>
                <c:pt idx="6">
                  <c:v>15</c:v>
                </c:pt>
                <c:pt idx="7">
                  <c:v>14</c:v>
                </c:pt>
                <c:pt idx="8">
                  <c:v>14</c:v>
                </c:pt>
                <c:pt idx="9">
                  <c:v>14</c:v>
                </c:pt>
                <c:pt idx="1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A6-4CB0-8761-06BB941BF6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0444440"/>
        <c:axId val="880445096"/>
      </c:barChart>
      <c:catAx>
        <c:axId val="88044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880445096"/>
        <c:crosses val="autoZero"/>
        <c:auto val="1"/>
        <c:lblAlgn val="ctr"/>
        <c:lblOffset val="100"/>
        <c:noMultiLvlLbl val="0"/>
      </c:catAx>
      <c:valAx>
        <c:axId val="880445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880444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545C04-3C8F-40F8-8433-585758C5661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FBC36A-C579-479F-BDE8-5A7E85BD098C}">
      <dgm:prSet/>
      <dgm:spPr>
        <a:solidFill>
          <a:schemeClr val="accent2"/>
        </a:solidFill>
      </dgm:spPr>
      <dgm:t>
        <a:bodyPr/>
        <a:lstStyle/>
        <a:p>
          <a:r>
            <a:rPr lang="es-ES"/>
            <a:t>INDICADORES</a:t>
          </a:r>
          <a:endParaRPr lang="en-US"/>
        </a:p>
      </dgm:t>
    </dgm:pt>
    <dgm:pt modelId="{93A79B80-56C4-4E05-AB2F-633F24BD6799}" type="parTrans" cxnId="{3236C9FD-E56C-417F-8E5A-C7F1688095BC}">
      <dgm:prSet/>
      <dgm:spPr/>
      <dgm:t>
        <a:bodyPr/>
        <a:lstStyle/>
        <a:p>
          <a:endParaRPr lang="en-US"/>
        </a:p>
      </dgm:t>
    </dgm:pt>
    <dgm:pt modelId="{F03B7769-1186-417C-ABA3-2AC51BBE9F97}" type="sibTrans" cxnId="{3236C9FD-E56C-417F-8E5A-C7F1688095BC}">
      <dgm:prSet/>
      <dgm:spPr/>
      <dgm:t>
        <a:bodyPr/>
        <a:lstStyle/>
        <a:p>
          <a:endParaRPr lang="en-US"/>
        </a:p>
      </dgm:t>
    </dgm:pt>
    <dgm:pt modelId="{709CBDF8-BB87-4F2D-8F8B-15FD96A78BAB}">
      <dgm:prSet/>
      <dgm:spPr>
        <a:solidFill>
          <a:schemeClr val="accent2"/>
        </a:solidFill>
      </dgm:spPr>
      <dgm:t>
        <a:bodyPr/>
        <a:lstStyle/>
        <a:p>
          <a:r>
            <a:rPr lang="es-ES" dirty="0"/>
            <a:t>Caracterización de las empresas: sistemas de </a:t>
          </a:r>
          <a:r>
            <a:rPr lang="es-ES" dirty="0" err="1"/>
            <a:t>sst</a:t>
          </a:r>
          <a:r>
            <a:rPr lang="es-ES" dirty="0"/>
            <a:t>, cantidad de la nómina, legislación, sistema de salud, etc.</a:t>
          </a:r>
          <a:endParaRPr lang="en-US" dirty="0"/>
        </a:p>
      </dgm:t>
    </dgm:pt>
    <dgm:pt modelId="{420F459F-EA49-4C36-A938-F595CFCB9543}" type="parTrans" cxnId="{E234E218-5C30-4A27-8F6E-1FD0EF41427B}">
      <dgm:prSet/>
      <dgm:spPr/>
      <dgm:t>
        <a:bodyPr/>
        <a:lstStyle/>
        <a:p>
          <a:endParaRPr lang="en-US"/>
        </a:p>
      </dgm:t>
    </dgm:pt>
    <dgm:pt modelId="{DDAE2292-F4B5-40EF-AB84-75285F2D53B5}" type="sibTrans" cxnId="{E234E218-5C30-4A27-8F6E-1FD0EF41427B}">
      <dgm:prSet/>
      <dgm:spPr/>
      <dgm:t>
        <a:bodyPr/>
        <a:lstStyle/>
        <a:p>
          <a:endParaRPr lang="en-US"/>
        </a:p>
      </dgm:t>
    </dgm:pt>
    <dgm:pt modelId="{904902D3-E34F-4938-9E3E-3A78F1B4BEF7}">
      <dgm:prSet/>
      <dgm:spPr>
        <a:solidFill>
          <a:schemeClr val="accent2"/>
        </a:solidFill>
      </dgm:spPr>
      <dgm:t>
        <a:bodyPr/>
        <a:lstStyle/>
        <a:p>
          <a:r>
            <a:rPr lang="es-ES" dirty="0"/>
            <a:t>Tasa de Frecuencia con accidentes con pérdida de días sin contabilizar accidentes In –Itinere.</a:t>
          </a:r>
          <a:endParaRPr lang="en-US" dirty="0"/>
        </a:p>
      </dgm:t>
    </dgm:pt>
    <dgm:pt modelId="{072BCC19-E89D-4F02-ABCA-332578E6DB28}" type="parTrans" cxnId="{406EACB5-06A4-46C8-BCDC-A0DAB7056BC6}">
      <dgm:prSet/>
      <dgm:spPr/>
      <dgm:t>
        <a:bodyPr/>
        <a:lstStyle/>
        <a:p>
          <a:endParaRPr lang="en-US"/>
        </a:p>
      </dgm:t>
    </dgm:pt>
    <dgm:pt modelId="{936FD969-3E18-4810-A050-54C0F01C5F3C}" type="sibTrans" cxnId="{406EACB5-06A4-46C8-BCDC-A0DAB7056BC6}">
      <dgm:prSet/>
      <dgm:spPr/>
      <dgm:t>
        <a:bodyPr/>
        <a:lstStyle/>
        <a:p>
          <a:endParaRPr lang="en-US"/>
        </a:p>
      </dgm:t>
    </dgm:pt>
    <dgm:pt modelId="{1E0E02D2-69A2-4C26-82F5-BED2E1D96126}">
      <dgm:prSet/>
      <dgm:spPr>
        <a:solidFill>
          <a:schemeClr val="accent2"/>
        </a:solidFill>
      </dgm:spPr>
      <dgm:t>
        <a:bodyPr/>
        <a:lstStyle/>
        <a:p>
          <a:r>
            <a:rPr lang="es-ES" dirty="0"/>
            <a:t>Accidentes Fatales Totales</a:t>
          </a:r>
          <a:endParaRPr lang="en-US" dirty="0"/>
        </a:p>
      </dgm:t>
    </dgm:pt>
    <dgm:pt modelId="{4C0DE1A3-6AAE-4DAC-8E9E-29A54193B45A}" type="parTrans" cxnId="{87792FA7-BBD8-47AA-9A14-4D0A8CB6F23C}">
      <dgm:prSet/>
      <dgm:spPr/>
      <dgm:t>
        <a:bodyPr/>
        <a:lstStyle/>
        <a:p>
          <a:endParaRPr lang="en-US"/>
        </a:p>
      </dgm:t>
    </dgm:pt>
    <dgm:pt modelId="{EB4D70FD-614D-46F8-A7A5-A06D861BC420}" type="sibTrans" cxnId="{87792FA7-BBD8-47AA-9A14-4D0A8CB6F23C}">
      <dgm:prSet/>
      <dgm:spPr/>
      <dgm:t>
        <a:bodyPr/>
        <a:lstStyle/>
        <a:p>
          <a:endParaRPr lang="en-US"/>
        </a:p>
      </dgm:t>
    </dgm:pt>
    <dgm:pt modelId="{0A4FF77E-DBC1-4C4D-881F-D2B8A3CF049F}">
      <dgm:prSet/>
      <dgm:spPr>
        <a:solidFill>
          <a:schemeClr val="accent2"/>
        </a:solidFill>
      </dgm:spPr>
      <dgm:t>
        <a:bodyPr/>
        <a:lstStyle/>
        <a:p>
          <a:r>
            <a:rPr lang="es-ES" dirty="0"/>
            <a:t>Tasa de Gravedad sin Considerar accidentes In- Itinere</a:t>
          </a:r>
          <a:endParaRPr lang="en-US" dirty="0"/>
        </a:p>
      </dgm:t>
    </dgm:pt>
    <dgm:pt modelId="{A2D3CE83-8963-490A-B732-30385734E5F6}" type="parTrans" cxnId="{2C41A67E-1DD0-4443-9423-D630D963211D}">
      <dgm:prSet/>
      <dgm:spPr/>
      <dgm:t>
        <a:bodyPr/>
        <a:lstStyle/>
        <a:p>
          <a:endParaRPr lang="en-US"/>
        </a:p>
      </dgm:t>
    </dgm:pt>
    <dgm:pt modelId="{EE614422-DBC5-4CA8-AEDB-7E59DF3ABF0F}" type="sibTrans" cxnId="{2C41A67E-1DD0-4443-9423-D630D963211D}">
      <dgm:prSet/>
      <dgm:spPr/>
      <dgm:t>
        <a:bodyPr/>
        <a:lstStyle/>
        <a:p>
          <a:endParaRPr lang="en-US"/>
        </a:p>
      </dgm:t>
    </dgm:pt>
    <dgm:pt modelId="{906FCDE6-08E9-4FDF-A32B-21B7BE296E45}">
      <dgm:prSet/>
      <dgm:spPr>
        <a:solidFill>
          <a:schemeClr val="accent2"/>
        </a:solidFill>
      </dgm:spPr>
      <dgm:t>
        <a:bodyPr/>
        <a:lstStyle/>
        <a:p>
          <a:r>
            <a:rPr lang="es-ES"/>
            <a:t>Índice de Lesiones Incapacitantes con accidentes Totales incluyen accidentes In – itinere</a:t>
          </a:r>
          <a:endParaRPr lang="en-US"/>
        </a:p>
      </dgm:t>
    </dgm:pt>
    <dgm:pt modelId="{7993D86B-77FA-46D3-9CF1-656556CBC12E}" type="parTrans" cxnId="{01902DCB-6642-4912-84EE-F42ACE7C257D}">
      <dgm:prSet/>
      <dgm:spPr/>
      <dgm:t>
        <a:bodyPr/>
        <a:lstStyle/>
        <a:p>
          <a:endParaRPr lang="en-US"/>
        </a:p>
      </dgm:t>
    </dgm:pt>
    <dgm:pt modelId="{C812CEC4-9AC2-438B-A06E-A0668CEA2137}" type="sibTrans" cxnId="{01902DCB-6642-4912-84EE-F42ACE7C257D}">
      <dgm:prSet/>
      <dgm:spPr/>
      <dgm:t>
        <a:bodyPr/>
        <a:lstStyle/>
        <a:p>
          <a:endParaRPr lang="en-US"/>
        </a:p>
      </dgm:t>
    </dgm:pt>
    <dgm:pt modelId="{44030067-E455-4C63-AFFA-FDCCD6AFEBD6}">
      <dgm:prSet/>
      <dgm:spPr>
        <a:solidFill>
          <a:schemeClr val="accent2"/>
        </a:solidFill>
      </dgm:spPr>
      <dgm:t>
        <a:bodyPr/>
        <a:lstStyle/>
        <a:p>
          <a:r>
            <a:rPr lang="es-ES"/>
            <a:t>Índice de Lesiones Incapacitantes Sin In Itinere</a:t>
          </a:r>
          <a:endParaRPr lang="en-US"/>
        </a:p>
      </dgm:t>
    </dgm:pt>
    <dgm:pt modelId="{95E67FEE-2745-45C7-A1C7-20A65096B7E5}" type="parTrans" cxnId="{2AD7535E-C7B7-41F3-B23E-59839FC3AAA2}">
      <dgm:prSet/>
      <dgm:spPr/>
      <dgm:t>
        <a:bodyPr/>
        <a:lstStyle/>
        <a:p>
          <a:endParaRPr lang="en-US"/>
        </a:p>
      </dgm:t>
    </dgm:pt>
    <dgm:pt modelId="{96B154CB-6BC0-45F9-AF68-2A0086B7EB20}" type="sibTrans" cxnId="{2AD7535E-C7B7-41F3-B23E-59839FC3AAA2}">
      <dgm:prSet/>
      <dgm:spPr/>
      <dgm:t>
        <a:bodyPr/>
        <a:lstStyle/>
        <a:p>
          <a:endParaRPr lang="en-US"/>
        </a:p>
      </dgm:t>
    </dgm:pt>
    <dgm:pt modelId="{705AC1ED-D416-436F-9BFA-C8038AF87231}">
      <dgm:prSet/>
      <dgm:spPr>
        <a:solidFill>
          <a:schemeClr val="accent2"/>
        </a:solidFill>
      </dgm:spPr>
      <dgm:t>
        <a:bodyPr/>
        <a:lstStyle/>
        <a:p>
          <a:r>
            <a:rPr lang="es-ES"/>
            <a:t>Índice de forma de accidente Caída de personas de altura</a:t>
          </a:r>
          <a:endParaRPr lang="en-US"/>
        </a:p>
      </dgm:t>
    </dgm:pt>
    <dgm:pt modelId="{D2CE87F1-D065-471D-B687-FCCB34A99D82}" type="parTrans" cxnId="{AB4D34EE-9B0F-45F1-9D91-4B79B12A9453}">
      <dgm:prSet/>
      <dgm:spPr/>
      <dgm:t>
        <a:bodyPr/>
        <a:lstStyle/>
        <a:p>
          <a:endParaRPr lang="en-US"/>
        </a:p>
      </dgm:t>
    </dgm:pt>
    <dgm:pt modelId="{722170F7-7EEC-4C7E-820D-5C7E5CC0F63D}" type="sibTrans" cxnId="{AB4D34EE-9B0F-45F1-9D91-4B79B12A9453}">
      <dgm:prSet/>
      <dgm:spPr/>
      <dgm:t>
        <a:bodyPr/>
        <a:lstStyle/>
        <a:p>
          <a:endParaRPr lang="en-US"/>
        </a:p>
      </dgm:t>
    </dgm:pt>
    <dgm:pt modelId="{14378A2A-C0A0-4DFA-A74C-75709BD16C2F}">
      <dgm:prSet/>
      <dgm:spPr>
        <a:solidFill>
          <a:schemeClr val="accent2"/>
        </a:solidFill>
      </dgm:spPr>
      <dgm:t>
        <a:bodyPr/>
        <a:lstStyle/>
        <a:p>
          <a:r>
            <a:rPr lang="es-ES"/>
            <a:t>Índice de forma de accidente Contacto con Electricidad</a:t>
          </a:r>
          <a:endParaRPr lang="en-US"/>
        </a:p>
      </dgm:t>
    </dgm:pt>
    <dgm:pt modelId="{1D52E458-FAB5-45BC-A53F-B1A7B5BDC6E8}" type="parTrans" cxnId="{C920307F-5494-44BA-BA14-4A4784E92E7D}">
      <dgm:prSet/>
      <dgm:spPr/>
      <dgm:t>
        <a:bodyPr/>
        <a:lstStyle/>
        <a:p>
          <a:endParaRPr lang="en-US"/>
        </a:p>
      </dgm:t>
    </dgm:pt>
    <dgm:pt modelId="{D326AF48-6371-4AA2-8687-93F2B7D77041}" type="sibTrans" cxnId="{C920307F-5494-44BA-BA14-4A4784E92E7D}">
      <dgm:prSet/>
      <dgm:spPr/>
      <dgm:t>
        <a:bodyPr/>
        <a:lstStyle/>
        <a:p>
          <a:endParaRPr lang="en-US"/>
        </a:p>
      </dgm:t>
    </dgm:pt>
    <dgm:pt modelId="{02C420B8-F193-4C3A-8318-50A885CE9CAF}">
      <dgm:prSet/>
      <dgm:spPr>
        <a:solidFill>
          <a:schemeClr val="accent2"/>
        </a:solidFill>
      </dgm:spPr>
      <dgm:t>
        <a:bodyPr/>
        <a:lstStyle/>
        <a:p>
          <a:r>
            <a:rPr lang="es-ES"/>
            <a:t>Índice de forma de accidente Choque de Vehículo</a:t>
          </a:r>
          <a:endParaRPr lang="en-US"/>
        </a:p>
      </dgm:t>
    </dgm:pt>
    <dgm:pt modelId="{F5AE3128-29A6-45DC-B5E1-7491F71978CF}" type="parTrans" cxnId="{3DF7E763-62DB-41EF-8B75-0AF4269660CD}">
      <dgm:prSet/>
      <dgm:spPr/>
      <dgm:t>
        <a:bodyPr/>
        <a:lstStyle/>
        <a:p>
          <a:endParaRPr lang="en-US"/>
        </a:p>
      </dgm:t>
    </dgm:pt>
    <dgm:pt modelId="{AF659A1A-048A-40B3-AD02-0CDB05C808C4}" type="sibTrans" cxnId="{3DF7E763-62DB-41EF-8B75-0AF4269660CD}">
      <dgm:prSet/>
      <dgm:spPr/>
      <dgm:t>
        <a:bodyPr/>
        <a:lstStyle/>
        <a:p>
          <a:endParaRPr lang="en-US"/>
        </a:p>
      </dgm:t>
    </dgm:pt>
    <dgm:pt modelId="{9B3AD70C-47E8-41A2-A446-07050776CFA4}">
      <dgm:prSet/>
      <dgm:spPr>
        <a:solidFill>
          <a:schemeClr val="accent2"/>
        </a:solidFill>
      </dgm:spPr>
      <dgm:t>
        <a:bodyPr/>
        <a:lstStyle/>
        <a:p>
          <a:r>
            <a:rPr lang="es-ES"/>
            <a:t>Índice de forma de accidente Choque Eléctrico.  En tareas de TCT </a:t>
          </a:r>
          <a:endParaRPr lang="en-US"/>
        </a:p>
      </dgm:t>
    </dgm:pt>
    <dgm:pt modelId="{32DCB7C3-360E-4F86-881A-BD2B8D865744}" type="parTrans" cxnId="{FD16B5BD-DDBC-4532-965F-4B382E3789D9}">
      <dgm:prSet/>
      <dgm:spPr/>
      <dgm:t>
        <a:bodyPr/>
        <a:lstStyle/>
        <a:p>
          <a:endParaRPr lang="en-US"/>
        </a:p>
      </dgm:t>
    </dgm:pt>
    <dgm:pt modelId="{8303FC0A-3DA0-40BA-BE3D-10EEAD2EFDE6}" type="sibTrans" cxnId="{FD16B5BD-DDBC-4532-965F-4B382E3789D9}">
      <dgm:prSet/>
      <dgm:spPr/>
      <dgm:t>
        <a:bodyPr/>
        <a:lstStyle/>
        <a:p>
          <a:endParaRPr lang="en-US"/>
        </a:p>
      </dgm:t>
    </dgm:pt>
    <dgm:pt modelId="{05708F15-BA93-41C2-AABB-3C681431CDA9}">
      <dgm:prSet/>
      <dgm:spPr>
        <a:solidFill>
          <a:schemeClr val="accent2"/>
        </a:solidFill>
      </dgm:spPr>
      <dgm:t>
        <a:bodyPr/>
        <a:lstStyle/>
        <a:p>
          <a:r>
            <a:rPr lang="es-ES"/>
            <a:t>Porcentual de Cumplimiento del Plan de Capacitación en Salud y Seguridad en el Trabajo</a:t>
          </a:r>
          <a:endParaRPr lang="en-US"/>
        </a:p>
      </dgm:t>
    </dgm:pt>
    <dgm:pt modelId="{5B8F8372-FA59-4BB4-BA9A-8B0F4B116A09}" type="parTrans" cxnId="{07878365-3D68-426F-AD8F-976EEF82DA0F}">
      <dgm:prSet/>
      <dgm:spPr/>
      <dgm:t>
        <a:bodyPr/>
        <a:lstStyle/>
        <a:p>
          <a:endParaRPr lang="en-US"/>
        </a:p>
      </dgm:t>
    </dgm:pt>
    <dgm:pt modelId="{BDDF7792-21EF-428F-86AD-FCBC458416A9}" type="sibTrans" cxnId="{07878365-3D68-426F-AD8F-976EEF82DA0F}">
      <dgm:prSet/>
      <dgm:spPr/>
      <dgm:t>
        <a:bodyPr/>
        <a:lstStyle/>
        <a:p>
          <a:endParaRPr lang="en-US"/>
        </a:p>
      </dgm:t>
    </dgm:pt>
    <dgm:pt modelId="{C2F6B26D-9588-4719-8177-14745EB09BE9}">
      <dgm:prSet/>
      <dgm:spPr>
        <a:solidFill>
          <a:schemeClr val="accent2"/>
        </a:solidFill>
      </dgm:spPr>
      <dgm:t>
        <a:bodyPr/>
        <a:lstStyle/>
        <a:p>
          <a:r>
            <a:rPr lang="es-ES"/>
            <a:t>Porcentual de Anormalidades corregidas o no conformidades corregidas</a:t>
          </a:r>
          <a:endParaRPr lang="en-US"/>
        </a:p>
      </dgm:t>
    </dgm:pt>
    <dgm:pt modelId="{379D20F2-48FF-49D0-8346-FC31E5FAD26F}" type="parTrans" cxnId="{320AF687-93C4-41E0-9BE0-AB989D169583}">
      <dgm:prSet/>
      <dgm:spPr/>
      <dgm:t>
        <a:bodyPr/>
        <a:lstStyle/>
        <a:p>
          <a:endParaRPr lang="en-US"/>
        </a:p>
      </dgm:t>
    </dgm:pt>
    <dgm:pt modelId="{B4B6A72A-89BE-42A4-BB3D-1A4AABC1A773}" type="sibTrans" cxnId="{320AF687-93C4-41E0-9BE0-AB989D169583}">
      <dgm:prSet/>
      <dgm:spPr/>
      <dgm:t>
        <a:bodyPr/>
        <a:lstStyle/>
        <a:p>
          <a:endParaRPr lang="en-US"/>
        </a:p>
      </dgm:t>
    </dgm:pt>
    <dgm:pt modelId="{51A11370-BC63-45C3-9DA3-BB34186281C2}">
      <dgm:prSet/>
      <dgm:spPr>
        <a:solidFill>
          <a:schemeClr val="accent2"/>
        </a:solidFill>
      </dgm:spPr>
      <dgm:t>
        <a:bodyPr/>
        <a:lstStyle/>
        <a:p>
          <a:r>
            <a:rPr lang="es-ES"/>
            <a:t>Porcentual de Auditorias y/o Inspecciones Realizadas</a:t>
          </a:r>
          <a:endParaRPr lang="en-US"/>
        </a:p>
      </dgm:t>
    </dgm:pt>
    <dgm:pt modelId="{0F3B3604-D507-46B1-B7CF-68AAD8EF1842}" type="parTrans" cxnId="{C19523B6-2214-475B-8EB3-5D45C56202DB}">
      <dgm:prSet/>
      <dgm:spPr/>
      <dgm:t>
        <a:bodyPr/>
        <a:lstStyle/>
        <a:p>
          <a:endParaRPr lang="en-US"/>
        </a:p>
      </dgm:t>
    </dgm:pt>
    <dgm:pt modelId="{43D73519-B270-4DFC-BBB9-0F8BC6C483B9}" type="sibTrans" cxnId="{C19523B6-2214-475B-8EB3-5D45C56202DB}">
      <dgm:prSet/>
      <dgm:spPr/>
      <dgm:t>
        <a:bodyPr/>
        <a:lstStyle/>
        <a:p>
          <a:endParaRPr lang="en-US"/>
        </a:p>
      </dgm:t>
    </dgm:pt>
    <dgm:pt modelId="{3400255F-17B1-47F3-BFB1-DBF0DAD7B8E2}" type="pres">
      <dgm:prSet presAssocID="{6F545C04-3C8F-40F8-8433-585758C56612}" presName="diagram" presStyleCnt="0">
        <dgm:presLayoutVars>
          <dgm:dir/>
          <dgm:resizeHandles val="exact"/>
        </dgm:presLayoutVars>
      </dgm:prSet>
      <dgm:spPr/>
    </dgm:pt>
    <dgm:pt modelId="{D71B0D5F-27E4-4890-9949-F0E8E9AFA221}" type="pres">
      <dgm:prSet presAssocID="{22FBC36A-C579-479F-BDE8-5A7E85BD098C}" presName="node" presStyleLbl="node1" presStyleIdx="0" presStyleCnt="14">
        <dgm:presLayoutVars>
          <dgm:bulletEnabled val="1"/>
        </dgm:presLayoutVars>
      </dgm:prSet>
      <dgm:spPr/>
    </dgm:pt>
    <dgm:pt modelId="{2CD648BB-ECE3-4529-86E2-D11180269665}" type="pres">
      <dgm:prSet presAssocID="{F03B7769-1186-417C-ABA3-2AC51BBE9F97}" presName="sibTrans" presStyleCnt="0"/>
      <dgm:spPr/>
    </dgm:pt>
    <dgm:pt modelId="{8100A66F-8356-41C9-8774-AC3FD6FE4797}" type="pres">
      <dgm:prSet presAssocID="{709CBDF8-BB87-4F2D-8F8B-15FD96A78BAB}" presName="node" presStyleLbl="node1" presStyleIdx="1" presStyleCnt="14">
        <dgm:presLayoutVars>
          <dgm:bulletEnabled val="1"/>
        </dgm:presLayoutVars>
      </dgm:prSet>
      <dgm:spPr/>
    </dgm:pt>
    <dgm:pt modelId="{03E9ABA1-4500-4C34-A126-5614D6C7D6CD}" type="pres">
      <dgm:prSet presAssocID="{DDAE2292-F4B5-40EF-AB84-75285F2D53B5}" presName="sibTrans" presStyleCnt="0"/>
      <dgm:spPr/>
    </dgm:pt>
    <dgm:pt modelId="{AAB2F062-F727-438C-BE3E-24F46B29DF81}" type="pres">
      <dgm:prSet presAssocID="{904902D3-E34F-4938-9E3E-3A78F1B4BEF7}" presName="node" presStyleLbl="node1" presStyleIdx="2" presStyleCnt="14">
        <dgm:presLayoutVars>
          <dgm:bulletEnabled val="1"/>
        </dgm:presLayoutVars>
      </dgm:prSet>
      <dgm:spPr/>
    </dgm:pt>
    <dgm:pt modelId="{38CAA6E4-9B84-403B-B1A8-C90A5BA2B202}" type="pres">
      <dgm:prSet presAssocID="{936FD969-3E18-4810-A050-54C0F01C5F3C}" presName="sibTrans" presStyleCnt="0"/>
      <dgm:spPr/>
    </dgm:pt>
    <dgm:pt modelId="{64C114EB-EB06-4A14-90DE-7855FF437D46}" type="pres">
      <dgm:prSet presAssocID="{1E0E02D2-69A2-4C26-82F5-BED2E1D96126}" presName="node" presStyleLbl="node1" presStyleIdx="3" presStyleCnt="14">
        <dgm:presLayoutVars>
          <dgm:bulletEnabled val="1"/>
        </dgm:presLayoutVars>
      </dgm:prSet>
      <dgm:spPr/>
    </dgm:pt>
    <dgm:pt modelId="{5766605E-A3D8-4E45-B071-017CB9856C07}" type="pres">
      <dgm:prSet presAssocID="{EB4D70FD-614D-46F8-A7A5-A06D861BC420}" presName="sibTrans" presStyleCnt="0"/>
      <dgm:spPr/>
    </dgm:pt>
    <dgm:pt modelId="{66C3E941-E03C-4E43-B4D2-9077958CFA07}" type="pres">
      <dgm:prSet presAssocID="{0A4FF77E-DBC1-4C4D-881F-D2B8A3CF049F}" presName="node" presStyleLbl="node1" presStyleIdx="4" presStyleCnt="14">
        <dgm:presLayoutVars>
          <dgm:bulletEnabled val="1"/>
        </dgm:presLayoutVars>
      </dgm:prSet>
      <dgm:spPr/>
    </dgm:pt>
    <dgm:pt modelId="{2B76A2F4-18EA-48E3-B12B-DF03B42D604E}" type="pres">
      <dgm:prSet presAssocID="{EE614422-DBC5-4CA8-AEDB-7E59DF3ABF0F}" presName="sibTrans" presStyleCnt="0"/>
      <dgm:spPr/>
    </dgm:pt>
    <dgm:pt modelId="{13EB743C-E6C7-4D64-9C2A-0D55BDEDD1E8}" type="pres">
      <dgm:prSet presAssocID="{906FCDE6-08E9-4FDF-A32B-21B7BE296E45}" presName="node" presStyleLbl="node1" presStyleIdx="5" presStyleCnt="14">
        <dgm:presLayoutVars>
          <dgm:bulletEnabled val="1"/>
        </dgm:presLayoutVars>
      </dgm:prSet>
      <dgm:spPr/>
    </dgm:pt>
    <dgm:pt modelId="{28AD6E24-676E-4C2C-9773-42EB2840986F}" type="pres">
      <dgm:prSet presAssocID="{C812CEC4-9AC2-438B-A06E-A0668CEA2137}" presName="sibTrans" presStyleCnt="0"/>
      <dgm:spPr/>
    </dgm:pt>
    <dgm:pt modelId="{D3FE3840-E22A-4DCB-9A50-EC24EEFF0CF1}" type="pres">
      <dgm:prSet presAssocID="{44030067-E455-4C63-AFFA-FDCCD6AFEBD6}" presName="node" presStyleLbl="node1" presStyleIdx="6" presStyleCnt="14">
        <dgm:presLayoutVars>
          <dgm:bulletEnabled val="1"/>
        </dgm:presLayoutVars>
      </dgm:prSet>
      <dgm:spPr/>
    </dgm:pt>
    <dgm:pt modelId="{52FD96B4-F141-4481-B07D-5DAB809DFC48}" type="pres">
      <dgm:prSet presAssocID="{96B154CB-6BC0-45F9-AF68-2A0086B7EB20}" presName="sibTrans" presStyleCnt="0"/>
      <dgm:spPr/>
    </dgm:pt>
    <dgm:pt modelId="{8D385620-D780-45CA-8383-FEB346C8FDD2}" type="pres">
      <dgm:prSet presAssocID="{705AC1ED-D416-436F-9BFA-C8038AF87231}" presName="node" presStyleLbl="node1" presStyleIdx="7" presStyleCnt="14">
        <dgm:presLayoutVars>
          <dgm:bulletEnabled val="1"/>
        </dgm:presLayoutVars>
      </dgm:prSet>
      <dgm:spPr/>
    </dgm:pt>
    <dgm:pt modelId="{D508E919-3CA1-4550-BE1E-24A33C58B02F}" type="pres">
      <dgm:prSet presAssocID="{722170F7-7EEC-4C7E-820D-5C7E5CC0F63D}" presName="sibTrans" presStyleCnt="0"/>
      <dgm:spPr/>
    </dgm:pt>
    <dgm:pt modelId="{AA04A8E9-4BA0-4CFE-BB3F-46EB49F6DE0B}" type="pres">
      <dgm:prSet presAssocID="{14378A2A-C0A0-4DFA-A74C-75709BD16C2F}" presName="node" presStyleLbl="node1" presStyleIdx="8" presStyleCnt="14">
        <dgm:presLayoutVars>
          <dgm:bulletEnabled val="1"/>
        </dgm:presLayoutVars>
      </dgm:prSet>
      <dgm:spPr/>
    </dgm:pt>
    <dgm:pt modelId="{647E3792-91CA-4E77-9F90-986263054E0E}" type="pres">
      <dgm:prSet presAssocID="{D326AF48-6371-4AA2-8687-93F2B7D77041}" presName="sibTrans" presStyleCnt="0"/>
      <dgm:spPr/>
    </dgm:pt>
    <dgm:pt modelId="{54189BEA-11A4-446F-B8A8-4833FD9CA063}" type="pres">
      <dgm:prSet presAssocID="{02C420B8-F193-4C3A-8318-50A885CE9CAF}" presName="node" presStyleLbl="node1" presStyleIdx="9" presStyleCnt="14">
        <dgm:presLayoutVars>
          <dgm:bulletEnabled val="1"/>
        </dgm:presLayoutVars>
      </dgm:prSet>
      <dgm:spPr/>
    </dgm:pt>
    <dgm:pt modelId="{DD383359-39A1-4B4A-A110-16BC57ADE25B}" type="pres">
      <dgm:prSet presAssocID="{AF659A1A-048A-40B3-AD02-0CDB05C808C4}" presName="sibTrans" presStyleCnt="0"/>
      <dgm:spPr/>
    </dgm:pt>
    <dgm:pt modelId="{846454AE-799B-4325-A4AE-F69EF9ED56F5}" type="pres">
      <dgm:prSet presAssocID="{9B3AD70C-47E8-41A2-A446-07050776CFA4}" presName="node" presStyleLbl="node1" presStyleIdx="10" presStyleCnt="14">
        <dgm:presLayoutVars>
          <dgm:bulletEnabled val="1"/>
        </dgm:presLayoutVars>
      </dgm:prSet>
      <dgm:spPr/>
    </dgm:pt>
    <dgm:pt modelId="{FFBAAB72-0A88-4077-9F42-F88A08A4EC58}" type="pres">
      <dgm:prSet presAssocID="{8303FC0A-3DA0-40BA-BE3D-10EEAD2EFDE6}" presName="sibTrans" presStyleCnt="0"/>
      <dgm:spPr/>
    </dgm:pt>
    <dgm:pt modelId="{BD6EEECE-E737-4014-95A4-875E3AA59E5C}" type="pres">
      <dgm:prSet presAssocID="{05708F15-BA93-41C2-AABB-3C681431CDA9}" presName="node" presStyleLbl="node1" presStyleIdx="11" presStyleCnt="14">
        <dgm:presLayoutVars>
          <dgm:bulletEnabled val="1"/>
        </dgm:presLayoutVars>
      </dgm:prSet>
      <dgm:spPr/>
    </dgm:pt>
    <dgm:pt modelId="{47F0AB42-FFA7-4593-994D-8DD89EF46AD6}" type="pres">
      <dgm:prSet presAssocID="{BDDF7792-21EF-428F-86AD-FCBC458416A9}" presName="sibTrans" presStyleCnt="0"/>
      <dgm:spPr/>
    </dgm:pt>
    <dgm:pt modelId="{1F04E607-8D12-4DDC-8DE8-17431D39315F}" type="pres">
      <dgm:prSet presAssocID="{C2F6B26D-9588-4719-8177-14745EB09BE9}" presName="node" presStyleLbl="node1" presStyleIdx="12" presStyleCnt="14">
        <dgm:presLayoutVars>
          <dgm:bulletEnabled val="1"/>
        </dgm:presLayoutVars>
      </dgm:prSet>
      <dgm:spPr/>
    </dgm:pt>
    <dgm:pt modelId="{BB4E6B96-5060-4FE2-9764-9EF31DF4E091}" type="pres">
      <dgm:prSet presAssocID="{B4B6A72A-89BE-42A4-BB3D-1A4AABC1A773}" presName="sibTrans" presStyleCnt="0"/>
      <dgm:spPr/>
    </dgm:pt>
    <dgm:pt modelId="{089DCB8F-D461-4267-BE1E-82A92BBAA78F}" type="pres">
      <dgm:prSet presAssocID="{51A11370-BC63-45C3-9DA3-BB34186281C2}" presName="node" presStyleLbl="node1" presStyleIdx="13" presStyleCnt="14">
        <dgm:presLayoutVars>
          <dgm:bulletEnabled val="1"/>
        </dgm:presLayoutVars>
      </dgm:prSet>
      <dgm:spPr/>
    </dgm:pt>
  </dgm:ptLst>
  <dgm:cxnLst>
    <dgm:cxn modelId="{C58CB100-4F15-455D-B2A2-83E25750EEA6}" type="presOf" srcId="{02C420B8-F193-4C3A-8318-50A885CE9CAF}" destId="{54189BEA-11A4-446F-B8A8-4833FD9CA063}" srcOrd="0" destOrd="0" presId="urn:microsoft.com/office/officeart/2005/8/layout/default"/>
    <dgm:cxn modelId="{819E4711-2F8D-450D-93DD-D17B34F9ECA4}" type="presOf" srcId="{904902D3-E34F-4938-9E3E-3A78F1B4BEF7}" destId="{AAB2F062-F727-438C-BE3E-24F46B29DF81}" srcOrd="0" destOrd="0" presId="urn:microsoft.com/office/officeart/2005/8/layout/default"/>
    <dgm:cxn modelId="{E75C8512-0C37-4690-BFB8-FB5DC90F21AF}" type="presOf" srcId="{1E0E02D2-69A2-4C26-82F5-BED2E1D96126}" destId="{64C114EB-EB06-4A14-90DE-7855FF437D46}" srcOrd="0" destOrd="0" presId="urn:microsoft.com/office/officeart/2005/8/layout/default"/>
    <dgm:cxn modelId="{E234E218-5C30-4A27-8F6E-1FD0EF41427B}" srcId="{6F545C04-3C8F-40F8-8433-585758C56612}" destId="{709CBDF8-BB87-4F2D-8F8B-15FD96A78BAB}" srcOrd="1" destOrd="0" parTransId="{420F459F-EA49-4C36-A938-F595CFCB9543}" sibTransId="{DDAE2292-F4B5-40EF-AB84-75285F2D53B5}"/>
    <dgm:cxn modelId="{61377022-3D98-4287-93DE-4D10B7FE2B3B}" type="presOf" srcId="{05708F15-BA93-41C2-AABB-3C681431CDA9}" destId="{BD6EEECE-E737-4014-95A4-875E3AA59E5C}" srcOrd="0" destOrd="0" presId="urn:microsoft.com/office/officeart/2005/8/layout/default"/>
    <dgm:cxn modelId="{2AD7535E-C7B7-41F3-B23E-59839FC3AAA2}" srcId="{6F545C04-3C8F-40F8-8433-585758C56612}" destId="{44030067-E455-4C63-AFFA-FDCCD6AFEBD6}" srcOrd="6" destOrd="0" parTransId="{95E67FEE-2745-45C7-A1C7-20A65096B7E5}" sibTransId="{96B154CB-6BC0-45F9-AF68-2A0086B7EB20}"/>
    <dgm:cxn modelId="{3DF7E763-62DB-41EF-8B75-0AF4269660CD}" srcId="{6F545C04-3C8F-40F8-8433-585758C56612}" destId="{02C420B8-F193-4C3A-8318-50A885CE9CAF}" srcOrd="9" destOrd="0" parTransId="{F5AE3128-29A6-45DC-B5E1-7491F71978CF}" sibTransId="{AF659A1A-048A-40B3-AD02-0CDB05C808C4}"/>
    <dgm:cxn modelId="{07878365-3D68-426F-AD8F-976EEF82DA0F}" srcId="{6F545C04-3C8F-40F8-8433-585758C56612}" destId="{05708F15-BA93-41C2-AABB-3C681431CDA9}" srcOrd="11" destOrd="0" parTransId="{5B8F8372-FA59-4BB4-BA9A-8B0F4B116A09}" sibTransId="{BDDF7792-21EF-428F-86AD-FCBC458416A9}"/>
    <dgm:cxn modelId="{9F8D5C4B-389C-481B-879F-96B2F22E9D0A}" type="presOf" srcId="{705AC1ED-D416-436F-9BFA-C8038AF87231}" destId="{8D385620-D780-45CA-8383-FEB346C8FDD2}" srcOrd="0" destOrd="0" presId="urn:microsoft.com/office/officeart/2005/8/layout/default"/>
    <dgm:cxn modelId="{BBC74456-EFC6-4391-8A85-8C783396D4F7}" type="presOf" srcId="{709CBDF8-BB87-4F2D-8F8B-15FD96A78BAB}" destId="{8100A66F-8356-41C9-8774-AC3FD6FE4797}" srcOrd="0" destOrd="0" presId="urn:microsoft.com/office/officeart/2005/8/layout/default"/>
    <dgm:cxn modelId="{F5CAB677-CB4B-47C4-BA84-0B1EBC47467F}" type="presOf" srcId="{51A11370-BC63-45C3-9DA3-BB34186281C2}" destId="{089DCB8F-D461-4267-BE1E-82A92BBAA78F}" srcOrd="0" destOrd="0" presId="urn:microsoft.com/office/officeart/2005/8/layout/default"/>
    <dgm:cxn modelId="{CDB5775A-CAF7-4115-AD65-4495005BE46E}" type="presOf" srcId="{6F545C04-3C8F-40F8-8433-585758C56612}" destId="{3400255F-17B1-47F3-BFB1-DBF0DAD7B8E2}" srcOrd="0" destOrd="0" presId="urn:microsoft.com/office/officeart/2005/8/layout/default"/>
    <dgm:cxn modelId="{2C41A67E-1DD0-4443-9423-D630D963211D}" srcId="{6F545C04-3C8F-40F8-8433-585758C56612}" destId="{0A4FF77E-DBC1-4C4D-881F-D2B8A3CF049F}" srcOrd="4" destOrd="0" parTransId="{A2D3CE83-8963-490A-B732-30385734E5F6}" sibTransId="{EE614422-DBC5-4CA8-AEDB-7E59DF3ABF0F}"/>
    <dgm:cxn modelId="{C920307F-5494-44BA-BA14-4A4784E92E7D}" srcId="{6F545C04-3C8F-40F8-8433-585758C56612}" destId="{14378A2A-C0A0-4DFA-A74C-75709BD16C2F}" srcOrd="8" destOrd="0" parTransId="{1D52E458-FAB5-45BC-A53F-B1A7B5BDC6E8}" sibTransId="{D326AF48-6371-4AA2-8687-93F2B7D77041}"/>
    <dgm:cxn modelId="{320AF687-93C4-41E0-9BE0-AB989D169583}" srcId="{6F545C04-3C8F-40F8-8433-585758C56612}" destId="{C2F6B26D-9588-4719-8177-14745EB09BE9}" srcOrd="12" destOrd="0" parTransId="{379D20F2-48FF-49D0-8346-FC31E5FAD26F}" sibTransId="{B4B6A72A-89BE-42A4-BB3D-1A4AABC1A773}"/>
    <dgm:cxn modelId="{91EB0592-BC9F-445D-B2A2-942334A66523}" type="presOf" srcId="{9B3AD70C-47E8-41A2-A446-07050776CFA4}" destId="{846454AE-799B-4325-A4AE-F69EF9ED56F5}" srcOrd="0" destOrd="0" presId="urn:microsoft.com/office/officeart/2005/8/layout/default"/>
    <dgm:cxn modelId="{9164BD93-BEC4-45A5-B9C3-A0E64F0B6F78}" type="presOf" srcId="{0A4FF77E-DBC1-4C4D-881F-D2B8A3CF049F}" destId="{66C3E941-E03C-4E43-B4D2-9077958CFA07}" srcOrd="0" destOrd="0" presId="urn:microsoft.com/office/officeart/2005/8/layout/default"/>
    <dgm:cxn modelId="{C087BEA2-A286-4052-A667-4EAD4BDACDB4}" type="presOf" srcId="{22FBC36A-C579-479F-BDE8-5A7E85BD098C}" destId="{D71B0D5F-27E4-4890-9949-F0E8E9AFA221}" srcOrd="0" destOrd="0" presId="urn:microsoft.com/office/officeart/2005/8/layout/default"/>
    <dgm:cxn modelId="{87792FA7-BBD8-47AA-9A14-4D0A8CB6F23C}" srcId="{6F545C04-3C8F-40F8-8433-585758C56612}" destId="{1E0E02D2-69A2-4C26-82F5-BED2E1D96126}" srcOrd="3" destOrd="0" parTransId="{4C0DE1A3-6AAE-4DAC-8E9E-29A54193B45A}" sibTransId="{EB4D70FD-614D-46F8-A7A5-A06D861BC420}"/>
    <dgm:cxn modelId="{AA9283B0-0720-4FD8-979B-02892F6637C6}" type="presOf" srcId="{C2F6B26D-9588-4719-8177-14745EB09BE9}" destId="{1F04E607-8D12-4DDC-8DE8-17431D39315F}" srcOrd="0" destOrd="0" presId="urn:microsoft.com/office/officeart/2005/8/layout/default"/>
    <dgm:cxn modelId="{406EACB5-06A4-46C8-BCDC-A0DAB7056BC6}" srcId="{6F545C04-3C8F-40F8-8433-585758C56612}" destId="{904902D3-E34F-4938-9E3E-3A78F1B4BEF7}" srcOrd="2" destOrd="0" parTransId="{072BCC19-E89D-4F02-ABCA-332578E6DB28}" sibTransId="{936FD969-3E18-4810-A050-54C0F01C5F3C}"/>
    <dgm:cxn modelId="{C19523B6-2214-475B-8EB3-5D45C56202DB}" srcId="{6F545C04-3C8F-40F8-8433-585758C56612}" destId="{51A11370-BC63-45C3-9DA3-BB34186281C2}" srcOrd="13" destOrd="0" parTransId="{0F3B3604-D507-46B1-B7CF-68AAD8EF1842}" sibTransId="{43D73519-B270-4DFC-BBB9-0F8BC6C483B9}"/>
    <dgm:cxn modelId="{CB8AD3B9-9DCB-4AFA-B4BA-EF38C6C80E63}" type="presOf" srcId="{14378A2A-C0A0-4DFA-A74C-75709BD16C2F}" destId="{AA04A8E9-4BA0-4CFE-BB3F-46EB49F6DE0B}" srcOrd="0" destOrd="0" presId="urn:microsoft.com/office/officeart/2005/8/layout/default"/>
    <dgm:cxn modelId="{FD16B5BD-DDBC-4532-965F-4B382E3789D9}" srcId="{6F545C04-3C8F-40F8-8433-585758C56612}" destId="{9B3AD70C-47E8-41A2-A446-07050776CFA4}" srcOrd="10" destOrd="0" parTransId="{32DCB7C3-360E-4F86-881A-BD2B8D865744}" sibTransId="{8303FC0A-3DA0-40BA-BE3D-10EEAD2EFDE6}"/>
    <dgm:cxn modelId="{01902DCB-6642-4912-84EE-F42ACE7C257D}" srcId="{6F545C04-3C8F-40F8-8433-585758C56612}" destId="{906FCDE6-08E9-4FDF-A32B-21B7BE296E45}" srcOrd="5" destOrd="0" parTransId="{7993D86B-77FA-46D3-9CF1-656556CBC12E}" sibTransId="{C812CEC4-9AC2-438B-A06E-A0668CEA2137}"/>
    <dgm:cxn modelId="{AB4D34EE-9B0F-45F1-9D91-4B79B12A9453}" srcId="{6F545C04-3C8F-40F8-8433-585758C56612}" destId="{705AC1ED-D416-436F-9BFA-C8038AF87231}" srcOrd="7" destOrd="0" parTransId="{D2CE87F1-D065-471D-B687-FCCB34A99D82}" sibTransId="{722170F7-7EEC-4C7E-820D-5C7E5CC0F63D}"/>
    <dgm:cxn modelId="{3C74C2F0-ADF4-4FFA-BCFC-048E002BBB69}" type="presOf" srcId="{44030067-E455-4C63-AFFA-FDCCD6AFEBD6}" destId="{D3FE3840-E22A-4DCB-9A50-EC24EEFF0CF1}" srcOrd="0" destOrd="0" presId="urn:microsoft.com/office/officeart/2005/8/layout/default"/>
    <dgm:cxn modelId="{6AA13AF3-955C-47D2-9648-1ADE3D4C559D}" type="presOf" srcId="{906FCDE6-08E9-4FDF-A32B-21B7BE296E45}" destId="{13EB743C-E6C7-4D64-9C2A-0D55BDEDD1E8}" srcOrd="0" destOrd="0" presId="urn:microsoft.com/office/officeart/2005/8/layout/default"/>
    <dgm:cxn modelId="{3236C9FD-E56C-417F-8E5A-C7F1688095BC}" srcId="{6F545C04-3C8F-40F8-8433-585758C56612}" destId="{22FBC36A-C579-479F-BDE8-5A7E85BD098C}" srcOrd="0" destOrd="0" parTransId="{93A79B80-56C4-4E05-AB2F-633F24BD6799}" sibTransId="{F03B7769-1186-417C-ABA3-2AC51BBE9F97}"/>
    <dgm:cxn modelId="{A66F0526-F613-4364-B9C2-CA625A82256F}" type="presParOf" srcId="{3400255F-17B1-47F3-BFB1-DBF0DAD7B8E2}" destId="{D71B0D5F-27E4-4890-9949-F0E8E9AFA221}" srcOrd="0" destOrd="0" presId="urn:microsoft.com/office/officeart/2005/8/layout/default"/>
    <dgm:cxn modelId="{59CD4761-F25D-4DBD-A9DE-CE6E5B6BEEE6}" type="presParOf" srcId="{3400255F-17B1-47F3-BFB1-DBF0DAD7B8E2}" destId="{2CD648BB-ECE3-4529-86E2-D11180269665}" srcOrd="1" destOrd="0" presId="urn:microsoft.com/office/officeart/2005/8/layout/default"/>
    <dgm:cxn modelId="{A8E9AA7D-2F97-4F12-8A75-252BF0216C1D}" type="presParOf" srcId="{3400255F-17B1-47F3-BFB1-DBF0DAD7B8E2}" destId="{8100A66F-8356-41C9-8774-AC3FD6FE4797}" srcOrd="2" destOrd="0" presId="urn:microsoft.com/office/officeart/2005/8/layout/default"/>
    <dgm:cxn modelId="{00359C67-232F-474B-9400-E5B21504E634}" type="presParOf" srcId="{3400255F-17B1-47F3-BFB1-DBF0DAD7B8E2}" destId="{03E9ABA1-4500-4C34-A126-5614D6C7D6CD}" srcOrd="3" destOrd="0" presId="urn:microsoft.com/office/officeart/2005/8/layout/default"/>
    <dgm:cxn modelId="{B194D8B1-C652-47F9-93E6-8A5D67C7C907}" type="presParOf" srcId="{3400255F-17B1-47F3-BFB1-DBF0DAD7B8E2}" destId="{AAB2F062-F727-438C-BE3E-24F46B29DF81}" srcOrd="4" destOrd="0" presId="urn:microsoft.com/office/officeart/2005/8/layout/default"/>
    <dgm:cxn modelId="{E3D5FDFB-6A60-493F-BDED-AD97C40AA1D7}" type="presParOf" srcId="{3400255F-17B1-47F3-BFB1-DBF0DAD7B8E2}" destId="{38CAA6E4-9B84-403B-B1A8-C90A5BA2B202}" srcOrd="5" destOrd="0" presId="urn:microsoft.com/office/officeart/2005/8/layout/default"/>
    <dgm:cxn modelId="{449A1EAB-9EF6-462D-9D1B-17488ED68DFA}" type="presParOf" srcId="{3400255F-17B1-47F3-BFB1-DBF0DAD7B8E2}" destId="{64C114EB-EB06-4A14-90DE-7855FF437D46}" srcOrd="6" destOrd="0" presId="urn:microsoft.com/office/officeart/2005/8/layout/default"/>
    <dgm:cxn modelId="{AD1CD6B3-AEF1-4034-A8FF-C57203F72296}" type="presParOf" srcId="{3400255F-17B1-47F3-BFB1-DBF0DAD7B8E2}" destId="{5766605E-A3D8-4E45-B071-017CB9856C07}" srcOrd="7" destOrd="0" presId="urn:microsoft.com/office/officeart/2005/8/layout/default"/>
    <dgm:cxn modelId="{810DF85E-3E68-451B-AF80-4A090767A226}" type="presParOf" srcId="{3400255F-17B1-47F3-BFB1-DBF0DAD7B8E2}" destId="{66C3E941-E03C-4E43-B4D2-9077958CFA07}" srcOrd="8" destOrd="0" presId="urn:microsoft.com/office/officeart/2005/8/layout/default"/>
    <dgm:cxn modelId="{72B3D462-877A-4E8B-9F66-2688758A1102}" type="presParOf" srcId="{3400255F-17B1-47F3-BFB1-DBF0DAD7B8E2}" destId="{2B76A2F4-18EA-48E3-B12B-DF03B42D604E}" srcOrd="9" destOrd="0" presId="urn:microsoft.com/office/officeart/2005/8/layout/default"/>
    <dgm:cxn modelId="{0B50D4EB-34CC-49DD-A270-6E3029921BB8}" type="presParOf" srcId="{3400255F-17B1-47F3-BFB1-DBF0DAD7B8E2}" destId="{13EB743C-E6C7-4D64-9C2A-0D55BDEDD1E8}" srcOrd="10" destOrd="0" presId="urn:microsoft.com/office/officeart/2005/8/layout/default"/>
    <dgm:cxn modelId="{9A18063A-AF0C-40CE-AA73-DBD3618C2D93}" type="presParOf" srcId="{3400255F-17B1-47F3-BFB1-DBF0DAD7B8E2}" destId="{28AD6E24-676E-4C2C-9773-42EB2840986F}" srcOrd="11" destOrd="0" presId="urn:microsoft.com/office/officeart/2005/8/layout/default"/>
    <dgm:cxn modelId="{FCE55D8C-2D02-4B77-9BDE-7A7AF68EE9F7}" type="presParOf" srcId="{3400255F-17B1-47F3-BFB1-DBF0DAD7B8E2}" destId="{D3FE3840-E22A-4DCB-9A50-EC24EEFF0CF1}" srcOrd="12" destOrd="0" presId="urn:microsoft.com/office/officeart/2005/8/layout/default"/>
    <dgm:cxn modelId="{B2ECAF59-187A-4C67-90D1-9768BB416221}" type="presParOf" srcId="{3400255F-17B1-47F3-BFB1-DBF0DAD7B8E2}" destId="{52FD96B4-F141-4481-B07D-5DAB809DFC48}" srcOrd="13" destOrd="0" presId="urn:microsoft.com/office/officeart/2005/8/layout/default"/>
    <dgm:cxn modelId="{1AC41F4C-A28F-4F3F-AC42-DD2B08EEDE73}" type="presParOf" srcId="{3400255F-17B1-47F3-BFB1-DBF0DAD7B8E2}" destId="{8D385620-D780-45CA-8383-FEB346C8FDD2}" srcOrd="14" destOrd="0" presId="urn:microsoft.com/office/officeart/2005/8/layout/default"/>
    <dgm:cxn modelId="{62B5D907-EECD-4394-BD1A-FD3509947383}" type="presParOf" srcId="{3400255F-17B1-47F3-BFB1-DBF0DAD7B8E2}" destId="{D508E919-3CA1-4550-BE1E-24A33C58B02F}" srcOrd="15" destOrd="0" presId="urn:microsoft.com/office/officeart/2005/8/layout/default"/>
    <dgm:cxn modelId="{ADA788F1-6B6C-4286-AD4E-6D75D60EB197}" type="presParOf" srcId="{3400255F-17B1-47F3-BFB1-DBF0DAD7B8E2}" destId="{AA04A8E9-4BA0-4CFE-BB3F-46EB49F6DE0B}" srcOrd="16" destOrd="0" presId="urn:microsoft.com/office/officeart/2005/8/layout/default"/>
    <dgm:cxn modelId="{DBA865A5-CDCC-41C6-B114-9FC4F3EDEA23}" type="presParOf" srcId="{3400255F-17B1-47F3-BFB1-DBF0DAD7B8E2}" destId="{647E3792-91CA-4E77-9F90-986263054E0E}" srcOrd="17" destOrd="0" presId="urn:microsoft.com/office/officeart/2005/8/layout/default"/>
    <dgm:cxn modelId="{C3066C32-4FC1-449A-A42D-9512D9FD3E7D}" type="presParOf" srcId="{3400255F-17B1-47F3-BFB1-DBF0DAD7B8E2}" destId="{54189BEA-11A4-446F-B8A8-4833FD9CA063}" srcOrd="18" destOrd="0" presId="urn:microsoft.com/office/officeart/2005/8/layout/default"/>
    <dgm:cxn modelId="{3C20718A-09C3-45C8-ABA1-5A13AC91CC60}" type="presParOf" srcId="{3400255F-17B1-47F3-BFB1-DBF0DAD7B8E2}" destId="{DD383359-39A1-4B4A-A110-16BC57ADE25B}" srcOrd="19" destOrd="0" presId="urn:microsoft.com/office/officeart/2005/8/layout/default"/>
    <dgm:cxn modelId="{5FF9484A-0D16-4602-8434-F61F088DDA08}" type="presParOf" srcId="{3400255F-17B1-47F3-BFB1-DBF0DAD7B8E2}" destId="{846454AE-799B-4325-A4AE-F69EF9ED56F5}" srcOrd="20" destOrd="0" presId="urn:microsoft.com/office/officeart/2005/8/layout/default"/>
    <dgm:cxn modelId="{9A329F9C-2D66-4809-89D3-FAF700E8665E}" type="presParOf" srcId="{3400255F-17B1-47F3-BFB1-DBF0DAD7B8E2}" destId="{FFBAAB72-0A88-4077-9F42-F88A08A4EC58}" srcOrd="21" destOrd="0" presId="urn:microsoft.com/office/officeart/2005/8/layout/default"/>
    <dgm:cxn modelId="{841809C2-9C84-4AB1-B905-F70365D776F2}" type="presParOf" srcId="{3400255F-17B1-47F3-BFB1-DBF0DAD7B8E2}" destId="{BD6EEECE-E737-4014-95A4-875E3AA59E5C}" srcOrd="22" destOrd="0" presId="urn:microsoft.com/office/officeart/2005/8/layout/default"/>
    <dgm:cxn modelId="{EE2D14E5-A56B-475D-8CCB-CD4267D56A94}" type="presParOf" srcId="{3400255F-17B1-47F3-BFB1-DBF0DAD7B8E2}" destId="{47F0AB42-FFA7-4593-994D-8DD89EF46AD6}" srcOrd="23" destOrd="0" presId="urn:microsoft.com/office/officeart/2005/8/layout/default"/>
    <dgm:cxn modelId="{AF9744CA-C33E-45B7-BD6B-9ECB4AC91B5B}" type="presParOf" srcId="{3400255F-17B1-47F3-BFB1-DBF0DAD7B8E2}" destId="{1F04E607-8D12-4DDC-8DE8-17431D39315F}" srcOrd="24" destOrd="0" presId="urn:microsoft.com/office/officeart/2005/8/layout/default"/>
    <dgm:cxn modelId="{2BAA6C4B-8AEB-4781-AAA3-02A63B7176BC}" type="presParOf" srcId="{3400255F-17B1-47F3-BFB1-DBF0DAD7B8E2}" destId="{BB4E6B96-5060-4FE2-9764-9EF31DF4E091}" srcOrd="25" destOrd="0" presId="urn:microsoft.com/office/officeart/2005/8/layout/default"/>
    <dgm:cxn modelId="{42ECC92D-E33D-46CE-B669-5EA07A0D2332}" type="presParOf" srcId="{3400255F-17B1-47F3-BFB1-DBF0DAD7B8E2}" destId="{089DCB8F-D461-4267-BE1E-82A92BBAA78F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B0D5F-27E4-4890-9949-F0E8E9AFA221}">
      <dsp:nvSpPr>
        <dsp:cNvPr id="0" name=""/>
        <dsp:cNvSpPr/>
      </dsp:nvSpPr>
      <dsp:spPr>
        <a:xfrm>
          <a:off x="3594" y="229666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INDICADORES</a:t>
          </a:r>
          <a:endParaRPr lang="en-US" sz="1500" kern="1200"/>
        </a:p>
      </dsp:txBody>
      <dsp:txXfrm>
        <a:off x="3594" y="229666"/>
        <a:ext cx="1946002" cy="1167601"/>
      </dsp:txXfrm>
    </dsp:sp>
    <dsp:sp modelId="{8100A66F-8356-41C9-8774-AC3FD6FE4797}">
      <dsp:nvSpPr>
        <dsp:cNvPr id="0" name=""/>
        <dsp:cNvSpPr/>
      </dsp:nvSpPr>
      <dsp:spPr>
        <a:xfrm>
          <a:off x="2144196" y="229666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Caracterización de las empresas: sistemas de </a:t>
          </a:r>
          <a:r>
            <a:rPr lang="es-ES" sz="1500" kern="1200" dirty="0" err="1"/>
            <a:t>sst</a:t>
          </a:r>
          <a:r>
            <a:rPr lang="es-ES" sz="1500" kern="1200" dirty="0"/>
            <a:t>, cantidad de la nómina, legislación, sistema de salud, etc.</a:t>
          </a:r>
          <a:endParaRPr lang="en-US" sz="1500" kern="1200" dirty="0"/>
        </a:p>
      </dsp:txBody>
      <dsp:txXfrm>
        <a:off x="2144196" y="229666"/>
        <a:ext cx="1946002" cy="1167601"/>
      </dsp:txXfrm>
    </dsp:sp>
    <dsp:sp modelId="{AAB2F062-F727-438C-BE3E-24F46B29DF81}">
      <dsp:nvSpPr>
        <dsp:cNvPr id="0" name=""/>
        <dsp:cNvSpPr/>
      </dsp:nvSpPr>
      <dsp:spPr>
        <a:xfrm>
          <a:off x="4284798" y="229666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Tasa de Frecuencia con accidentes con pérdida de días sin contabilizar accidentes In –Itinere.</a:t>
          </a:r>
          <a:endParaRPr lang="en-US" sz="1500" kern="1200" dirty="0"/>
        </a:p>
      </dsp:txBody>
      <dsp:txXfrm>
        <a:off x="4284798" y="229666"/>
        <a:ext cx="1946002" cy="1167601"/>
      </dsp:txXfrm>
    </dsp:sp>
    <dsp:sp modelId="{64C114EB-EB06-4A14-90DE-7855FF437D46}">
      <dsp:nvSpPr>
        <dsp:cNvPr id="0" name=""/>
        <dsp:cNvSpPr/>
      </dsp:nvSpPr>
      <dsp:spPr>
        <a:xfrm>
          <a:off x="6425401" y="229666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Accidentes Fatales Totales</a:t>
          </a:r>
          <a:endParaRPr lang="en-US" sz="1500" kern="1200" dirty="0"/>
        </a:p>
      </dsp:txBody>
      <dsp:txXfrm>
        <a:off x="6425401" y="229666"/>
        <a:ext cx="1946002" cy="1167601"/>
      </dsp:txXfrm>
    </dsp:sp>
    <dsp:sp modelId="{66C3E941-E03C-4E43-B4D2-9077958CFA07}">
      <dsp:nvSpPr>
        <dsp:cNvPr id="0" name=""/>
        <dsp:cNvSpPr/>
      </dsp:nvSpPr>
      <dsp:spPr>
        <a:xfrm>
          <a:off x="8566003" y="229666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Tasa de Gravedad sin Considerar accidentes In- Itinere</a:t>
          </a:r>
          <a:endParaRPr lang="en-US" sz="1500" kern="1200" dirty="0"/>
        </a:p>
      </dsp:txBody>
      <dsp:txXfrm>
        <a:off x="8566003" y="229666"/>
        <a:ext cx="1946002" cy="1167601"/>
      </dsp:txXfrm>
    </dsp:sp>
    <dsp:sp modelId="{13EB743C-E6C7-4D64-9C2A-0D55BDEDD1E8}">
      <dsp:nvSpPr>
        <dsp:cNvPr id="0" name=""/>
        <dsp:cNvSpPr/>
      </dsp:nvSpPr>
      <dsp:spPr>
        <a:xfrm>
          <a:off x="3594" y="1591868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Índice de Lesiones Incapacitantes con accidentes Totales incluyen accidentes In – itinere</a:t>
          </a:r>
          <a:endParaRPr lang="en-US" sz="1500" kern="1200"/>
        </a:p>
      </dsp:txBody>
      <dsp:txXfrm>
        <a:off x="3594" y="1591868"/>
        <a:ext cx="1946002" cy="1167601"/>
      </dsp:txXfrm>
    </dsp:sp>
    <dsp:sp modelId="{D3FE3840-E22A-4DCB-9A50-EC24EEFF0CF1}">
      <dsp:nvSpPr>
        <dsp:cNvPr id="0" name=""/>
        <dsp:cNvSpPr/>
      </dsp:nvSpPr>
      <dsp:spPr>
        <a:xfrm>
          <a:off x="2144196" y="1591868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Índice de Lesiones Incapacitantes Sin In Itinere</a:t>
          </a:r>
          <a:endParaRPr lang="en-US" sz="1500" kern="1200"/>
        </a:p>
      </dsp:txBody>
      <dsp:txXfrm>
        <a:off x="2144196" y="1591868"/>
        <a:ext cx="1946002" cy="1167601"/>
      </dsp:txXfrm>
    </dsp:sp>
    <dsp:sp modelId="{8D385620-D780-45CA-8383-FEB346C8FDD2}">
      <dsp:nvSpPr>
        <dsp:cNvPr id="0" name=""/>
        <dsp:cNvSpPr/>
      </dsp:nvSpPr>
      <dsp:spPr>
        <a:xfrm>
          <a:off x="4284798" y="1591868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Índice de forma de accidente Caída de personas de altura</a:t>
          </a:r>
          <a:endParaRPr lang="en-US" sz="1500" kern="1200"/>
        </a:p>
      </dsp:txBody>
      <dsp:txXfrm>
        <a:off x="4284798" y="1591868"/>
        <a:ext cx="1946002" cy="1167601"/>
      </dsp:txXfrm>
    </dsp:sp>
    <dsp:sp modelId="{AA04A8E9-4BA0-4CFE-BB3F-46EB49F6DE0B}">
      <dsp:nvSpPr>
        <dsp:cNvPr id="0" name=""/>
        <dsp:cNvSpPr/>
      </dsp:nvSpPr>
      <dsp:spPr>
        <a:xfrm>
          <a:off x="6425401" y="1591868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Índice de forma de accidente Contacto con Electricidad</a:t>
          </a:r>
          <a:endParaRPr lang="en-US" sz="1500" kern="1200"/>
        </a:p>
      </dsp:txBody>
      <dsp:txXfrm>
        <a:off x="6425401" y="1591868"/>
        <a:ext cx="1946002" cy="1167601"/>
      </dsp:txXfrm>
    </dsp:sp>
    <dsp:sp modelId="{54189BEA-11A4-446F-B8A8-4833FD9CA063}">
      <dsp:nvSpPr>
        <dsp:cNvPr id="0" name=""/>
        <dsp:cNvSpPr/>
      </dsp:nvSpPr>
      <dsp:spPr>
        <a:xfrm>
          <a:off x="8566003" y="1591868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Índice de forma de accidente Choque de Vehículo</a:t>
          </a:r>
          <a:endParaRPr lang="en-US" sz="1500" kern="1200"/>
        </a:p>
      </dsp:txBody>
      <dsp:txXfrm>
        <a:off x="8566003" y="1591868"/>
        <a:ext cx="1946002" cy="1167601"/>
      </dsp:txXfrm>
    </dsp:sp>
    <dsp:sp modelId="{846454AE-799B-4325-A4AE-F69EF9ED56F5}">
      <dsp:nvSpPr>
        <dsp:cNvPr id="0" name=""/>
        <dsp:cNvSpPr/>
      </dsp:nvSpPr>
      <dsp:spPr>
        <a:xfrm>
          <a:off x="1073895" y="2954069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Índice de forma de accidente Choque Eléctrico.  En tareas de TCT </a:t>
          </a:r>
          <a:endParaRPr lang="en-US" sz="1500" kern="1200"/>
        </a:p>
      </dsp:txBody>
      <dsp:txXfrm>
        <a:off x="1073895" y="2954069"/>
        <a:ext cx="1946002" cy="1167601"/>
      </dsp:txXfrm>
    </dsp:sp>
    <dsp:sp modelId="{BD6EEECE-E737-4014-95A4-875E3AA59E5C}">
      <dsp:nvSpPr>
        <dsp:cNvPr id="0" name=""/>
        <dsp:cNvSpPr/>
      </dsp:nvSpPr>
      <dsp:spPr>
        <a:xfrm>
          <a:off x="3214497" y="2954069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Porcentual de Cumplimiento del Plan de Capacitación en Salud y Seguridad en el Trabajo</a:t>
          </a:r>
          <a:endParaRPr lang="en-US" sz="1500" kern="1200"/>
        </a:p>
      </dsp:txBody>
      <dsp:txXfrm>
        <a:off x="3214497" y="2954069"/>
        <a:ext cx="1946002" cy="1167601"/>
      </dsp:txXfrm>
    </dsp:sp>
    <dsp:sp modelId="{1F04E607-8D12-4DDC-8DE8-17431D39315F}">
      <dsp:nvSpPr>
        <dsp:cNvPr id="0" name=""/>
        <dsp:cNvSpPr/>
      </dsp:nvSpPr>
      <dsp:spPr>
        <a:xfrm>
          <a:off x="5355100" y="2954069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Porcentual de Anormalidades corregidas o no conformidades corregidas</a:t>
          </a:r>
          <a:endParaRPr lang="en-US" sz="1500" kern="1200"/>
        </a:p>
      </dsp:txBody>
      <dsp:txXfrm>
        <a:off x="5355100" y="2954069"/>
        <a:ext cx="1946002" cy="1167601"/>
      </dsp:txXfrm>
    </dsp:sp>
    <dsp:sp modelId="{089DCB8F-D461-4267-BE1E-82A92BBAA78F}">
      <dsp:nvSpPr>
        <dsp:cNvPr id="0" name=""/>
        <dsp:cNvSpPr/>
      </dsp:nvSpPr>
      <dsp:spPr>
        <a:xfrm>
          <a:off x="7495702" y="2954069"/>
          <a:ext cx="1946002" cy="116760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Porcentual de Auditorias y/o Inspecciones Realizadas</a:t>
          </a:r>
          <a:endParaRPr lang="en-US" sz="1500" kern="1200"/>
        </a:p>
      </dsp:txBody>
      <dsp:txXfrm>
        <a:off x="7495702" y="2954069"/>
        <a:ext cx="1946002" cy="116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A98AF-E4EE-BDFE-9CFB-1646ABAB0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16A461-C0B3-D5AF-E086-6A0355392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87266C-6135-2416-651E-3CB36759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68AD7C-5576-0842-0F16-943F2593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EE6FC5-1C7C-1142-4547-B039D8CE4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1876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02507-BD0B-3AC5-6A7E-FFB698773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F91A01-3371-C421-4C31-6454086E3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64D8F-2C35-CDFA-3738-2290BE70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11A75-ED96-4E6A-C9D0-9D6D40B02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E8F25B-B5BC-C66F-3B7D-053F16D9F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9264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E2A27A-B92C-58D7-B471-AFE98F8D0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0809F3-0408-EA79-D1DD-F29377E17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FDF195-3283-E2BB-7EDC-FA29EDDB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D49BD2-FE7D-E122-571E-83AAA2447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8A4B0-54EA-82B7-FE78-412DE8C38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5183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3E21A-2469-0A23-8C93-DC13BB495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80ECF1-DC62-4FA9-5A80-397979330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FF93AB-A37E-EB25-E879-DAEE72A07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E3356A-099E-AF12-B98E-5E3CB871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F41F95-0A9F-2CBC-FA41-223191E2F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5520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049D1-3884-8D8D-830E-1B753650B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AEBCA6-0586-6B65-900F-979318A4B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F29625-1DED-D228-1BD6-407F901AD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1DC717-DDF0-5E08-7C0F-AD678AF0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C90F95-BA0B-4247-CA65-271C78D89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956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13440-7850-A0FE-704E-1B427D463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295B47-37EA-01C7-8FC1-D9E7455B4C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E68E3C-BAD3-30D8-A528-3379591BF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E0FD86-E469-5652-3338-D398AD9B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B062C-5B74-2A1A-6B46-5AD6544F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456DDE-B39C-416D-0D2B-DF319472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691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A8DDE-000F-991C-D435-85C1E122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8CE372-B18E-556D-B649-D9C37C3DD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F9163B-68B0-EF15-CB6D-F2DA933AF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15E28A-DE74-A67B-DD58-ED1B80619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34979A7-98A1-42DB-4DF6-214AA33F7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5360FA-7E52-718A-5626-4CB34CFC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3F92153-6547-23C3-5600-4FA408C10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8464031-2EFA-65D5-063F-6ADBE1F09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8506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2768E-12C7-81A0-15A6-233948843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CA4FB9-B319-C413-D389-D400FCB6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F66EEC-B696-8961-D7E7-964307F1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80CFEA-FE19-61BB-0393-D33563FC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6910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9C67AF-9011-7D25-5354-0CDE0A039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666CA8C-CA82-F646-3828-F9E61152B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4EBDF8-F15C-87DB-C6A6-F0FDC9DC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9880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AA133B-DD15-F130-37F9-A08272F6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5E5D9-4F9B-3087-BD9A-EB24CB38A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1125F4-AF57-D526-F576-9EBD1A6F4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7214E6-6A08-BC13-BCB3-C52CF5933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A8D634-F5BF-79E3-9BFF-2BCCEB5F5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2932B3-940B-998C-8BB3-E11418A9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909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B6DC4-ABDC-2759-9054-61C755DF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85F799-B52A-8B38-87C1-C80A2FE64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282128-1B07-985D-7119-8B9C9154F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E25306-3B1A-C837-EB39-8B9BE9379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9DC81A-91BC-CD19-627F-0E2EF927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189435-F08B-F80D-C446-CDC7E3F60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1253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E59000-8B27-A356-EB4F-F684C7BC0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74F244-F1C5-3D08-4501-398649AEF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7E6CA7-F75D-5587-9459-6A18D1267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C21566-9D45-4BE7-8E80-6535036552BC}" type="datetimeFigureOut">
              <a:rPr lang="es-UY" smtClean="0"/>
              <a:t>3/2/2025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BF3EFE-3A5A-49D5-015F-3725C01719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BA2799-3FDA-DE3A-3FD9-790718E27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E7806F-A356-47B5-92D0-889D6169A6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4391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971ABC-771E-5B4F-1C7E-A4C3FE547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365125"/>
            <a:ext cx="5295015" cy="20638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400" dirty="0" err="1"/>
              <a:t>Encuesta</a:t>
            </a:r>
            <a:r>
              <a:rPr lang="en-US" sz="4400" dirty="0"/>
              <a:t> Regional de Salud y Seguridad en el Trabajo - 2025</a:t>
            </a:r>
          </a:p>
        </p:txBody>
      </p:sp>
      <p:pic>
        <p:nvPicPr>
          <p:cNvPr id="5" name="Google Shape;88;p15" descr="cierlogo ( 110 x 105).jpg">
            <a:extLst>
              <a:ext uri="{FF2B5EF4-FFF2-40B4-BE49-F238E27FC236}">
                <a16:creationId xmlns:a16="http://schemas.microsoft.com/office/drawing/2014/main" id="{F90F97AE-DE3E-4DAD-5B5A-D94301C87431}"/>
              </a:ext>
            </a:extLst>
          </p:cNvPr>
          <p:cNvPicPr preferRelativeResize="0"/>
          <p:nvPr/>
        </p:nvPicPr>
        <p:blipFill rotWithShape="1">
          <a:blip r:embed="rId2"/>
          <a:stretch/>
        </p:blipFill>
        <p:spPr>
          <a:xfrm>
            <a:off x="7412476" y="365125"/>
            <a:ext cx="1540239" cy="1512313"/>
          </a:xfrm>
          <a:prstGeom prst="rect">
            <a:avLst/>
          </a:prstGeom>
          <a:solidFill>
            <a:srgbClr val="CCFFFF">
              <a:alpha val="49803"/>
            </a:srgbClr>
          </a:solidFill>
        </p:spPr>
      </p:pic>
      <p:pic>
        <p:nvPicPr>
          <p:cNvPr id="4" name="Google Shape;61;p13" descr="Vector gratis: Hardhat ...">
            <a:extLst>
              <a:ext uri="{FF2B5EF4-FFF2-40B4-BE49-F238E27FC236}">
                <a16:creationId xmlns:a16="http://schemas.microsoft.com/office/drawing/2014/main" id="{7237099A-BAF9-365F-915F-128FD3A5ED54}"/>
              </a:ext>
            </a:extLst>
          </p:cNvPr>
          <p:cNvPicPr preferRelativeResize="0"/>
          <p:nvPr/>
        </p:nvPicPr>
        <p:blipFill rotWithShape="1">
          <a:blip r:embed="rId3"/>
          <a:stretch/>
        </p:blipFill>
        <p:spPr>
          <a:xfrm>
            <a:off x="9287394" y="484299"/>
            <a:ext cx="1811866" cy="1393140"/>
          </a:xfrm>
          <a:prstGeom prst="rect">
            <a:avLst/>
          </a:prstGeom>
          <a:noFill/>
        </p:spPr>
      </p:pic>
      <p:sp>
        <p:nvSpPr>
          <p:cNvPr id="16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65018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F37867-046F-634F-722B-772939601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2908005"/>
            <a:ext cx="5295015" cy="3268957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 b="1" dirty="0"/>
              <a:t>Generación, </a:t>
            </a:r>
            <a:r>
              <a:rPr lang="en-US" sz="2000" b="1" dirty="0" err="1"/>
              <a:t>Transmisión</a:t>
            </a:r>
            <a:r>
              <a:rPr lang="en-US" sz="2000" b="1" dirty="0"/>
              <a:t>, </a:t>
            </a:r>
            <a:r>
              <a:rPr lang="en-US" sz="2000" b="1" dirty="0" err="1"/>
              <a:t>Distribución</a:t>
            </a:r>
            <a:endParaRPr lang="en-US" sz="2000" b="1" dirty="0"/>
          </a:p>
          <a:p>
            <a:pPr algn="l"/>
            <a:r>
              <a:rPr lang="en-US" sz="1700" dirty="0"/>
              <a:t>América Latina y El Caribe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algn="l"/>
            <a:r>
              <a:rPr lang="en-US" sz="1600" dirty="0"/>
              <a:t>Coordinación Internacional del Área Corporativa</a:t>
            </a:r>
          </a:p>
          <a:p>
            <a:pPr algn="l"/>
            <a:r>
              <a:rPr lang="en-US" sz="1600" dirty="0"/>
              <a:t>Coordinación Técnica Internacional en Salud y Seguridad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algn="l"/>
            <a:r>
              <a:rPr lang="en-US" sz="1700" b="1" dirty="0"/>
              <a:t>Secretaría </a:t>
            </a:r>
            <a:r>
              <a:rPr lang="en-US" sz="1700" b="1" dirty="0" err="1"/>
              <a:t>ejecutiva</a:t>
            </a:r>
            <a:r>
              <a:rPr lang="en-US" sz="1700" b="1" dirty="0"/>
              <a:t>, CIER</a:t>
            </a:r>
          </a:p>
          <a:p>
            <a:pPr algn="l"/>
            <a:r>
              <a:rPr lang="en-US" sz="1700" b="1" dirty="0"/>
              <a:t>Montevideo, Uruguay</a:t>
            </a:r>
          </a:p>
        </p:txBody>
      </p:sp>
      <p:pic>
        <p:nvPicPr>
          <p:cNvPr id="6" name="Google Shape;55;p13" descr="File:Paneles solares en ...">
            <a:extLst>
              <a:ext uri="{FF2B5EF4-FFF2-40B4-BE49-F238E27FC236}">
                <a16:creationId xmlns:a16="http://schemas.microsoft.com/office/drawing/2014/main" id="{0D5EE145-480F-CD4A-32C4-E4A54C49F656}"/>
              </a:ext>
            </a:extLst>
          </p:cNvPr>
          <p:cNvPicPr preferRelativeResize="0"/>
          <p:nvPr/>
        </p:nvPicPr>
        <p:blipFill rotWithShape="1">
          <a:blip r:embed="rId4"/>
          <a:stretch/>
        </p:blipFill>
        <p:spPr>
          <a:xfrm>
            <a:off x="6532916" y="3286847"/>
            <a:ext cx="5295016" cy="23695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893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B5955B-12C3-EA42-DF95-3FFBC9C00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s-UY" sz="6000" dirty="0"/>
              <a:t>Objetivos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61C25E-7AE8-0533-4D4C-D4AACF791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es-ES" sz="1700"/>
              <a:t>Medir la performance en aquellos aspectos claves de la gestión de la seguridad y salud de la comunidad del trabajo.  </a:t>
            </a:r>
          </a:p>
          <a:p>
            <a:r>
              <a:rPr lang="es-ES" sz="1700"/>
              <a:t>Sentar las bases para un espacio de colaboración, intercambio de conocimientos y evaluar en qué grado la gestión empresarial se encuentra alineada con los objetivos de desarrollo sostenible.</a:t>
            </a:r>
          </a:p>
          <a:p>
            <a:r>
              <a:rPr lang="es-ES" sz="1700"/>
              <a:t>Medir e intercambiar datos claves.</a:t>
            </a:r>
          </a:p>
          <a:p>
            <a:r>
              <a:rPr lang="es-ES" sz="1700"/>
              <a:t>Reconocer a las empresas  de destacada actuación.</a:t>
            </a:r>
          </a:p>
          <a:p>
            <a:pPr marL="0" indent="0">
              <a:buNone/>
            </a:pPr>
            <a:endParaRPr lang="es-ES" sz="1700"/>
          </a:p>
          <a:p>
            <a:pPr marL="0" indent="0">
              <a:buNone/>
            </a:pPr>
            <a:r>
              <a:rPr lang="es-ES" sz="1700"/>
              <a:t>Protegemos la identidad de las empresas participantes.</a:t>
            </a:r>
          </a:p>
          <a:p>
            <a:endParaRPr lang="es-UY" sz="1700"/>
          </a:p>
        </p:txBody>
      </p:sp>
      <p:pic>
        <p:nvPicPr>
          <p:cNvPr id="4" name="Google Shape;88;p15" descr="cierlogo ( 110 x 105).jpg">
            <a:extLst>
              <a:ext uri="{FF2B5EF4-FFF2-40B4-BE49-F238E27FC236}">
                <a16:creationId xmlns:a16="http://schemas.microsoft.com/office/drawing/2014/main" id="{86D8CE8F-3FC3-3224-99BD-4F0A712AF2FC}"/>
              </a:ext>
            </a:extLst>
          </p:cNvPr>
          <p:cNvPicPr preferRelativeResize="0"/>
          <p:nvPr/>
        </p:nvPicPr>
        <p:blipFill rotWithShape="1">
          <a:blip r:embed="rId2"/>
          <a:stretch/>
        </p:blipFill>
        <p:spPr>
          <a:xfrm>
            <a:off x="8826229" y="569510"/>
            <a:ext cx="1540239" cy="1512313"/>
          </a:xfrm>
          <a:prstGeom prst="rect">
            <a:avLst/>
          </a:prstGeom>
          <a:solidFill>
            <a:srgbClr val="CCFFFF">
              <a:alpha val="49803"/>
            </a:srgbClr>
          </a:solidFill>
        </p:spPr>
      </p:pic>
    </p:spTree>
    <p:extLst>
      <p:ext uri="{BB962C8B-B14F-4D97-AF65-F5344CB8AC3E}">
        <p14:creationId xmlns:p14="http://schemas.microsoft.com/office/powerpoint/2010/main" val="286021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CD02D5-FC57-22B1-0263-07F55A1B5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275"/>
            <a:ext cx="10515600" cy="1325563"/>
          </a:xfrm>
        </p:spPr>
        <p:txBody>
          <a:bodyPr/>
          <a:lstStyle/>
          <a:p>
            <a:r>
              <a:rPr lang="es-UY" sz="6000" dirty="0"/>
              <a:t>Informe incluye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81341F1-B75F-5A95-39D4-DB6FD37FA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7434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137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58AE735-681E-8B4D-5465-AECED0791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s-UY" sz="6000" dirty="0"/>
              <a:t>Participación 2024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48FF3B-83E0-37ED-2E00-1026BB29D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es-UY" sz="2200"/>
              <a:t>83 empresas participantes</a:t>
            </a:r>
          </a:p>
          <a:p>
            <a:r>
              <a:rPr lang="es-UY" sz="2200"/>
              <a:t>13 países</a:t>
            </a:r>
          </a:p>
          <a:p>
            <a:r>
              <a:rPr lang="es-UY" sz="2200"/>
              <a:t>148 Mil empleados representados en los índices</a:t>
            </a:r>
          </a:p>
          <a:p>
            <a:r>
              <a:rPr lang="es-UY" sz="2200"/>
              <a:t>Participaron empresas de Distribución, Transmisión, Generación, Operadores y Administradores de Mercado</a:t>
            </a:r>
          </a:p>
          <a:p>
            <a:endParaRPr lang="es-UY" sz="2200"/>
          </a:p>
        </p:txBody>
      </p:sp>
      <p:pic>
        <p:nvPicPr>
          <p:cNvPr id="4" name="Google Shape;88;p15" descr="cierlogo ( 110 x 105).jpg">
            <a:extLst>
              <a:ext uri="{FF2B5EF4-FFF2-40B4-BE49-F238E27FC236}">
                <a16:creationId xmlns:a16="http://schemas.microsoft.com/office/drawing/2014/main" id="{62631E98-B587-19B5-7660-8EF1344DA60B}"/>
              </a:ext>
            </a:extLst>
          </p:cNvPr>
          <p:cNvPicPr preferRelativeResize="0"/>
          <p:nvPr/>
        </p:nvPicPr>
        <p:blipFill rotWithShape="1">
          <a:blip r:embed="rId2"/>
          <a:stretch/>
        </p:blipFill>
        <p:spPr>
          <a:xfrm>
            <a:off x="9546076" y="569510"/>
            <a:ext cx="1540239" cy="1512313"/>
          </a:xfrm>
          <a:prstGeom prst="rect">
            <a:avLst/>
          </a:prstGeom>
          <a:solidFill>
            <a:srgbClr val="CCFFFF">
              <a:alpha val="49803"/>
            </a:srgbClr>
          </a:solidFill>
        </p:spPr>
      </p:pic>
    </p:spTree>
    <p:extLst>
      <p:ext uri="{BB962C8B-B14F-4D97-AF65-F5344CB8AC3E}">
        <p14:creationId xmlns:p14="http://schemas.microsoft.com/office/powerpoint/2010/main" val="702461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84A384F-75CE-45CB-4519-6508517B1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s-UY"/>
              <a:t>Estadísticas de participación</a:t>
            </a:r>
            <a:endParaRPr lang="es-UY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2936690-02CC-4574-9F65-C92F0B2DD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016283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12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58152-66DD-6269-582D-C24C79DD9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672"/>
          </a:xfrm>
        </p:spPr>
        <p:txBody>
          <a:bodyPr/>
          <a:lstStyle/>
          <a:p>
            <a:r>
              <a:rPr lang="es-UY" dirty="0"/>
              <a:t>Cronograma</a:t>
            </a:r>
          </a:p>
        </p:txBody>
      </p:sp>
      <p:cxnSp>
        <p:nvCxnSpPr>
          <p:cNvPr id="34" name="Google Shape;129;p19">
            <a:extLst>
              <a:ext uri="{FF2B5EF4-FFF2-40B4-BE49-F238E27FC236}">
                <a16:creationId xmlns:a16="http://schemas.microsoft.com/office/drawing/2014/main" id="{40E91A62-0D61-CD01-6173-D1652E2EEAC4}"/>
              </a:ext>
            </a:extLst>
          </p:cNvPr>
          <p:cNvCxnSpPr>
            <a:cxnSpLocks/>
          </p:cNvCxnSpPr>
          <p:nvPr/>
        </p:nvCxnSpPr>
        <p:spPr>
          <a:xfrm>
            <a:off x="2386220" y="2260995"/>
            <a:ext cx="1584" cy="2760059"/>
          </a:xfrm>
          <a:prstGeom prst="straightConnector1">
            <a:avLst/>
          </a:prstGeom>
          <a:noFill/>
          <a:ln w="1270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35" name="Google Shape;130;p19">
            <a:extLst>
              <a:ext uri="{FF2B5EF4-FFF2-40B4-BE49-F238E27FC236}">
                <a16:creationId xmlns:a16="http://schemas.microsoft.com/office/drawing/2014/main" id="{2B4B1A2E-243E-7276-9E9C-AB14271FD5AD}"/>
              </a:ext>
            </a:extLst>
          </p:cNvPr>
          <p:cNvCxnSpPr>
            <a:cxnSpLocks/>
          </p:cNvCxnSpPr>
          <p:nvPr/>
        </p:nvCxnSpPr>
        <p:spPr>
          <a:xfrm>
            <a:off x="5194277" y="2306652"/>
            <a:ext cx="1498" cy="2734077"/>
          </a:xfrm>
          <a:prstGeom prst="straightConnector1">
            <a:avLst/>
          </a:prstGeom>
          <a:noFill/>
          <a:ln w="1270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36" name="Google Shape;131;p19">
            <a:extLst>
              <a:ext uri="{FF2B5EF4-FFF2-40B4-BE49-F238E27FC236}">
                <a16:creationId xmlns:a16="http://schemas.microsoft.com/office/drawing/2014/main" id="{D94ACFAA-8E20-9487-8D6A-6809EC5C4E85}"/>
              </a:ext>
            </a:extLst>
          </p:cNvPr>
          <p:cNvSpPr txBox="1"/>
          <p:nvPr/>
        </p:nvSpPr>
        <p:spPr>
          <a:xfrm>
            <a:off x="2386219" y="2133597"/>
            <a:ext cx="5335867" cy="187073"/>
          </a:xfrm>
          <a:prstGeom prst="rect">
            <a:avLst/>
          </a:prstGeom>
          <a:solidFill>
            <a:srgbClr val="000066"/>
          </a:solidFill>
          <a:ln w="28575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Font typeface="Tahoma"/>
              <a:buNone/>
            </a:pPr>
            <a:r>
              <a:rPr lang="es-UY" sz="1100" b="1" i="0" u="none" strike="noStrike" cap="none">
                <a:solidFill>
                  <a:srgbClr val="F8F8F8"/>
                </a:solidFill>
                <a:latin typeface="Tahoma"/>
                <a:ea typeface="Tahoma"/>
                <a:cs typeface="Tahoma"/>
                <a:sym typeface="Tahoma"/>
              </a:rPr>
              <a:t>Meses</a:t>
            </a:r>
            <a:endParaRPr/>
          </a:p>
        </p:txBody>
      </p:sp>
      <p:sp>
        <p:nvSpPr>
          <p:cNvPr id="37" name="Google Shape;132;p19">
            <a:extLst>
              <a:ext uri="{FF2B5EF4-FFF2-40B4-BE49-F238E27FC236}">
                <a16:creationId xmlns:a16="http://schemas.microsoft.com/office/drawing/2014/main" id="{D25602D3-E6C4-DAFA-7136-8AE94E38CBB3}"/>
              </a:ext>
            </a:extLst>
          </p:cNvPr>
          <p:cNvSpPr txBox="1"/>
          <p:nvPr/>
        </p:nvSpPr>
        <p:spPr>
          <a:xfrm>
            <a:off x="2386220" y="2313383"/>
            <a:ext cx="1558040" cy="310092"/>
          </a:xfrm>
          <a:prstGeom prst="rect">
            <a:avLst/>
          </a:prstGeom>
          <a:solidFill>
            <a:srgbClr val="CCECFF"/>
          </a:solidFill>
          <a:ln w="28575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s-UY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r>
              <a:rPr lang="es-UY" sz="11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Febrero</a:t>
            </a:r>
            <a:r>
              <a:rPr lang="es-UY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s-UY" sz="11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2025</a:t>
            </a:r>
            <a:endParaRPr dirty="0"/>
          </a:p>
        </p:txBody>
      </p:sp>
      <p:sp>
        <p:nvSpPr>
          <p:cNvPr id="38" name="Google Shape;133;p19">
            <a:extLst>
              <a:ext uri="{FF2B5EF4-FFF2-40B4-BE49-F238E27FC236}">
                <a16:creationId xmlns:a16="http://schemas.microsoft.com/office/drawing/2014/main" id="{0B9FB5E1-53F5-12A3-C6C2-DEF1AD102F70}"/>
              </a:ext>
            </a:extLst>
          </p:cNvPr>
          <p:cNvSpPr txBox="1"/>
          <p:nvPr/>
        </p:nvSpPr>
        <p:spPr>
          <a:xfrm>
            <a:off x="3954671" y="2313383"/>
            <a:ext cx="2309322" cy="310092"/>
          </a:xfrm>
          <a:prstGeom prst="rect">
            <a:avLst/>
          </a:prstGeom>
          <a:solidFill>
            <a:srgbClr val="CCECFF"/>
          </a:solidFill>
          <a:ln w="28575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s-UY" sz="11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Marzo</a:t>
            </a:r>
            <a:r>
              <a:rPr lang="es-UY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s-UY" sz="11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2025</a:t>
            </a:r>
            <a:endParaRPr dirty="0"/>
          </a:p>
        </p:txBody>
      </p:sp>
      <p:sp>
        <p:nvSpPr>
          <p:cNvPr id="39" name="Google Shape;134;p19">
            <a:extLst>
              <a:ext uri="{FF2B5EF4-FFF2-40B4-BE49-F238E27FC236}">
                <a16:creationId xmlns:a16="http://schemas.microsoft.com/office/drawing/2014/main" id="{8473F0DD-1607-C016-5AFF-C6F00729AED4}"/>
              </a:ext>
            </a:extLst>
          </p:cNvPr>
          <p:cNvSpPr txBox="1"/>
          <p:nvPr/>
        </p:nvSpPr>
        <p:spPr>
          <a:xfrm>
            <a:off x="6267657" y="2318146"/>
            <a:ext cx="1457583" cy="305358"/>
          </a:xfrm>
          <a:prstGeom prst="rect">
            <a:avLst/>
          </a:prstGeom>
          <a:solidFill>
            <a:srgbClr val="CCECFF"/>
          </a:solidFill>
          <a:ln w="28575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lang="es-UY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Abril </a:t>
            </a:r>
            <a:r>
              <a:rPr lang="es-UY" sz="11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2025</a:t>
            </a:r>
            <a:endParaRPr dirty="0"/>
          </a:p>
        </p:txBody>
      </p:sp>
      <p:cxnSp>
        <p:nvCxnSpPr>
          <p:cNvPr id="40" name="Google Shape;135;p19">
            <a:extLst>
              <a:ext uri="{FF2B5EF4-FFF2-40B4-BE49-F238E27FC236}">
                <a16:creationId xmlns:a16="http://schemas.microsoft.com/office/drawing/2014/main" id="{4FBD2DB4-49EE-FE8F-3312-052CD0E313CD}"/>
              </a:ext>
            </a:extLst>
          </p:cNvPr>
          <p:cNvCxnSpPr>
            <a:cxnSpLocks/>
          </p:cNvCxnSpPr>
          <p:nvPr/>
        </p:nvCxnSpPr>
        <p:spPr>
          <a:xfrm>
            <a:off x="6275595" y="2618502"/>
            <a:ext cx="0" cy="2470087"/>
          </a:xfrm>
          <a:prstGeom prst="straightConnector1">
            <a:avLst/>
          </a:prstGeom>
          <a:noFill/>
          <a:ln w="1270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41" name="Google Shape;136;p19">
            <a:extLst>
              <a:ext uri="{FF2B5EF4-FFF2-40B4-BE49-F238E27FC236}">
                <a16:creationId xmlns:a16="http://schemas.microsoft.com/office/drawing/2014/main" id="{3EBA37F6-DF9E-1D6C-4125-087016EAE595}"/>
              </a:ext>
            </a:extLst>
          </p:cNvPr>
          <p:cNvSpPr/>
          <p:nvPr/>
        </p:nvSpPr>
        <p:spPr>
          <a:xfrm>
            <a:off x="3954671" y="3431588"/>
            <a:ext cx="1176247" cy="542163"/>
          </a:xfrm>
          <a:prstGeom prst="chevron">
            <a:avLst>
              <a:gd name="adj" fmla="val 19836"/>
            </a:avLst>
          </a:prstGeom>
          <a:solidFill>
            <a:srgbClr val="EBF7FF"/>
          </a:solidFill>
          <a:ln w="1905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000" tIns="36000" rIns="0" bIns="36000" anchor="ctr" anchorCtr="0">
            <a:noAutofit/>
          </a:bodyPr>
          <a:lstStyle/>
          <a:p>
            <a:pPr marL="127000">
              <a:buClr>
                <a:srgbClr val="000066"/>
              </a:buClr>
            </a:pPr>
            <a:r>
              <a:rPr lang="es-UY" sz="900" b="1" dirty="0">
                <a:solidFill>
                  <a:srgbClr val="000066"/>
                </a:solidFill>
                <a:latin typeface="Tahoma"/>
                <a:ea typeface="Tahoma"/>
                <a:cs typeface="Tahoma"/>
                <a:sym typeface="Tahoma"/>
              </a:rPr>
              <a:t>Análisis de datos</a:t>
            </a:r>
            <a:endParaRPr sz="900" b="1" dirty="0">
              <a:solidFill>
                <a:srgbClr val="000066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42" name="Google Shape;137;p19">
            <a:extLst>
              <a:ext uri="{FF2B5EF4-FFF2-40B4-BE49-F238E27FC236}">
                <a16:creationId xmlns:a16="http://schemas.microsoft.com/office/drawing/2014/main" id="{0350243C-4FA4-9FD4-EF01-2D3855C850CB}"/>
              </a:ext>
            </a:extLst>
          </p:cNvPr>
          <p:cNvSpPr/>
          <p:nvPr/>
        </p:nvSpPr>
        <p:spPr>
          <a:xfrm>
            <a:off x="5257269" y="3430200"/>
            <a:ext cx="1016713" cy="542163"/>
          </a:xfrm>
          <a:prstGeom prst="chevron">
            <a:avLst>
              <a:gd name="adj" fmla="val 17993"/>
            </a:avLst>
          </a:prstGeom>
          <a:solidFill>
            <a:srgbClr val="EBF7FF"/>
          </a:solidFill>
          <a:ln w="1905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000" tIns="36000" rIns="0" bIns="36000" anchor="ctr" anchorCtr="0">
            <a:noAutofit/>
          </a:bodyPr>
          <a:lstStyle/>
          <a:p>
            <a:pPr marL="127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Tahoma"/>
              <a:buNone/>
            </a:pPr>
            <a:r>
              <a:rPr lang="es-UY" sz="900" b="1" i="0" u="none" strike="noStrike" cap="none" dirty="0">
                <a:solidFill>
                  <a:srgbClr val="000066"/>
                </a:solidFill>
                <a:latin typeface="Tahoma"/>
                <a:ea typeface="Tahoma"/>
                <a:cs typeface="Tahoma"/>
                <a:sym typeface="Tahoma"/>
              </a:rPr>
              <a:t>Validación de datos</a:t>
            </a:r>
            <a:endParaRPr sz="1200" dirty="0"/>
          </a:p>
        </p:txBody>
      </p:sp>
      <p:sp>
        <p:nvSpPr>
          <p:cNvPr id="43" name="Google Shape;138;p19">
            <a:extLst>
              <a:ext uri="{FF2B5EF4-FFF2-40B4-BE49-F238E27FC236}">
                <a16:creationId xmlns:a16="http://schemas.microsoft.com/office/drawing/2014/main" id="{7207B896-47DD-26E3-6AB3-0143D3014E4D}"/>
              </a:ext>
            </a:extLst>
          </p:cNvPr>
          <p:cNvSpPr/>
          <p:nvPr/>
        </p:nvSpPr>
        <p:spPr>
          <a:xfrm>
            <a:off x="997119" y="2676514"/>
            <a:ext cx="1265581" cy="641497"/>
          </a:xfrm>
          <a:prstGeom prst="ellipse">
            <a:avLst/>
          </a:prstGeom>
          <a:solidFill>
            <a:srgbClr val="000066"/>
          </a:solidFill>
          <a:ln w="28575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ahoma"/>
              <a:buNone/>
            </a:pPr>
            <a: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Inicio</a:t>
            </a:r>
            <a:endParaRPr/>
          </a:p>
        </p:txBody>
      </p:sp>
      <p:sp>
        <p:nvSpPr>
          <p:cNvPr id="44" name="Google Shape;140;p19">
            <a:extLst>
              <a:ext uri="{FF2B5EF4-FFF2-40B4-BE49-F238E27FC236}">
                <a16:creationId xmlns:a16="http://schemas.microsoft.com/office/drawing/2014/main" id="{FED4D20D-2C43-EFB9-8FFB-F74053DC915B}"/>
              </a:ext>
            </a:extLst>
          </p:cNvPr>
          <p:cNvSpPr/>
          <p:nvPr/>
        </p:nvSpPr>
        <p:spPr>
          <a:xfrm>
            <a:off x="6340560" y="3808807"/>
            <a:ext cx="1299808" cy="488809"/>
          </a:xfrm>
          <a:prstGeom prst="chevron">
            <a:avLst>
              <a:gd name="adj" fmla="val 18608"/>
            </a:avLst>
          </a:prstGeom>
          <a:solidFill>
            <a:srgbClr val="EBF7FF"/>
          </a:solidFill>
          <a:ln w="1905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000" tIns="36000" rIns="0" bIns="36000" anchor="ctr" anchorCtr="0">
            <a:noAutofit/>
          </a:bodyPr>
          <a:lstStyle/>
          <a:p>
            <a:pPr marL="1270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Tahoma"/>
              <a:buNone/>
            </a:pPr>
            <a:r>
              <a:rPr lang="es-UY" sz="1000" b="1" i="0" u="none" strike="noStrike" cap="none" dirty="0">
                <a:solidFill>
                  <a:srgbClr val="000066"/>
                </a:solidFill>
                <a:latin typeface="Tahoma"/>
                <a:ea typeface="Tahoma"/>
                <a:cs typeface="Tahoma"/>
                <a:sym typeface="Tahoma"/>
              </a:rPr>
              <a:t>Elaboración de Informes</a:t>
            </a:r>
            <a:endParaRPr dirty="0"/>
          </a:p>
        </p:txBody>
      </p:sp>
      <p:sp>
        <p:nvSpPr>
          <p:cNvPr id="45" name="Google Shape;141;p19">
            <a:extLst>
              <a:ext uri="{FF2B5EF4-FFF2-40B4-BE49-F238E27FC236}">
                <a16:creationId xmlns:a16="http://schemas.microsoft.com/office/drawing/2014/main" id="{D020D314-4E03-9821-E97B-7F681E1ECC21}"/>
              </a:ext>
            </a:extLst>
          </p:cNvPr>
          <p:cNvSpPr/>
          <p:nvPr/>
        </p:nvSpPr>
        <p:spPr>
          <a:xfrm>
            <a:off x="4335256" y="4769371"/>
            <a:ext cx="144233" cy="107703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" name="Google Shape;142;p19">
            <a:extLst>
              <a:ext uri="{FF2B5EF4-FFF2-40B4-BE49-F238E27FC236}">
                <a16:creationId xmlns:a16="http://schemas.microsoft.com/office/drawing/2014/main" id="{2208F539-C01D-5A7C-91E1-2ECE795C7045}"/>
              </a:ext>
            </a:extLst>
          </p:cNvPr>
          <p:cNvSpPr/>
          <p:nvPr/>
        </p:nvSpPr>
        <p:spPr>
          <a:xfrm>
            <a:off x="6942539" y="4769371"/>
            <a:ext cx="144233" cy="107703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7" name="Google Shape;143;p19">
            <a:extLst>
              <a:ext uri="{FF2B5EF4-FFF2-40B4-BE49-F238E27FC236}">
                <a16:creationId xmlns:a16="http://schemas.microsoft.com/office/drawing/2014/main" id="{A5C3986B-E10D-4C94-A095-85CA98AA978A}"/>
              </a:ext>
            </a:extLst>
          </p:cNvPr>
          <p:cNvSpPr txBox="1"/>
          <p:nvPr/>
        </p:nvSpPr>
        <p:spPr>
          <a:xfrm>
            <a:off x="4000368" y="5103337"/>
            <a:ext cx="1196662" cy="45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Tahoma"/>
              <a:buNone/>
            </a:pPr>
            <a:r>
              <a:rPr lang="es-UY" sz="900" b="0" i="0" u="none" strike="noStrike" cap="none" dirty="0">
                <a:solidFill>
                  <a:srgbClr val="000066"/>
                </a:solidFill>
                <a:latin typeface="Tahoma"/>
                <a:ea typeface="Tahoma"/>
                <a:cs typeface="Tahoma"/>
                <a:sym typeface="Tahoma"/>
              </a:rPr>
              <a:t>CIER analiza datos y hace consultas en caso de dudas.</a:t>
            </a:r>
            <a:endParaRPr sz="1050" dirty="0"/>
          </a:p>
        </p:txBody>
      </p:sp>
      <p:sp>
        <p:nvSpPr>
          <p:cNvPr id="48" name="Google Shape;144;p19">
            <a:extLst>
              <a:ext uri="{FF2B5EF4-FFF2-40B4-BE49-F238E27FC236}">
                <a16:creationId xmlns:a16="http://schemas.microsoft.com/office/drawing/2014/main" id="{7F84B519-F390-D94B-62A3-905591AA170F}"/>
              </a:ext>
            </a:extLst>
          </p:cNvPr>
          <p:cNvSpPr txBox="1"/>
          <p:nvPr/>
        </p:nvSpPr>
        <p:spPr>
          <a:xfrm>
            <a:off x="6340560" y="5129000"/>
            <a:ext cx="1418560" cy="510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algn="ctr">
              <a:lnSpc>
                <a:spcPct val="80000"/>
              </a:lnSpc>
              <a:buClr>
                <a:srgbClr val="000066"/>
              </a:buClr>
            </a:pPr>
            <a:r>
              <a:rPr lang="es-UY" sz="900" dirty="0">
                <a:solidFill>
                  <a:srgbClr val="000066"/>
                </a:solidFill>
                <a:latin typeface="Tahoma"/>
                <a:ea typeface="Tahoma"/>
                <a:cs typeface="Tahoma"/>
                <a:sym typeface="Tahoma"/>
              </a:rPr>
              <a:t>Análisis y redacción del informe final.</a:t>
            </a:r>
            <a:endParaRPr sz="900" dirty="0">
              <a:solidFill>
                <a:srgbClr val="000066"/>
              </a:solidFill>
              <a:latin typeface="Tahoma"/>
              <a:ea typeface="Tahoma"/>
              <a:cs typeface="Tahoma"/>
            </a:endParaRPr>
          </a:p>
          <a:p>
            <a:pPr algn="ctr">
              <a:lnSpc>
                <a:spcPct val="80000"/>
              </a:lnSpc>
              <a:buClr>
                <a:srgbClr val="000066"/>
              </a:buClr>
            </a:pPr>
            <a:r>
              <a:rPr lang="es-UY" sz="900" dirty="0">
                <a:solidFill>
                  <a:srgbClr val="000066"/>
                </a:solidFill>
                <a:latin typeface="Tahoma"/>
                <a:ea typeface="Tahoma"/>
                <a:cs typeface="Tahoma"/>
                <a:sym typeface="Tahoma"/>
              </a:rPr>
              <a:t>CIER circula informe para comentarios.</a:t>
            </a:r>
            <a:endParaRPr sz="900" dirty="0">
              <a:solidFill>
                <a:srgbClr val="000066"/>
              </a:solidFill>
              <a:latin typeface="Tahoma"/>
              <a:ea typeface="Tahoma"/>
              <a:cs typeface="Tahoma"/>
            </a:endParaRPr>
          </a:p>
        </p:txBody>
      </p:sp>
      <p:cxnSp>
        <p:nvCxnSpPr>
          <p:cNvPr id="49" name="Google Shape;145;p19">
            <a:extLst>
              <a:ext uri="{FF2B5EF4-FFF2-40B4-BE49-F238E27FC236}">
                <a16:creationId xmlns:a16="http://schemas.microsoft.com/office/drawing/2014/main" id="{07A14144-2F4E-9806-44C5-F48898647D42}"/>
              </a:ext>
            </a:extLst>
          </p:cNvPr>
          <p:cNvCxnSpPr>
            <a:cxnSpLocks/>
          </p:cNvCxnSpPr>
          <p:nvPr/>
        </p:nvCxnSpPr>
        <p:spPr>
          <a:xfrm>
            <a:off x="3954670" y="2357435"/>
            <a:ext cx="1584" cy="2734021"/>
          </a:xfrm>
          <a:prstGeom prst="straightConnector1">
            <a:avLst/>
          </a:prstGeom>
          <a:noFill/>
          <a:ln w="1270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50" name="Google Shape;146;p19">
            <a:extLst>
              <a:ext uri="{FF2B5EF4-FFF2-40B4-BE49-F238E27FC236}">
                <a16:creationId xmlns:a16="http://schemas.microsoft.com/office/drawing/2014/main" id="{9A4B24D8-DE33-B82F-31E0-E91954CBDD36}"/>
              </a:ext>
            </a:extLst>
          </p:cNvPr>
          <p:cNvSpPr/>
          <p:nvPr/>
        </p:nvSpPr>
        <p:spPr>
          <a:xfrm>
            <a:off x="8002247" y="2100227"/>
            <a:ext cx="1894228" cy="3443324"/>
          </a:xfrm>
          <a:prstGeom prst="roundRect">
            <a:avLst>
              <a:gd name="adj" fmla="val 2160"/>
            </a:avLst>
          </a:prstGeom>
          <a:noFill/>
          <a:ln w="9525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Calibri"/>
              <a:buNone/>
            </a:pPr>
            <a:r>
              <a:rPr lang="es-UY" sz="1100" b="1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¿Cómo participar?</a:t>
            </a:r>
            <a:endParaRPr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1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s-UY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Empresas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+mj-lt"/>
              <a:buAutoNum type="arabicPeriod"/>
            </a:pPr>
            <a:r>
              <a:rPr lang="es-UY" sz="9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Envían a CIER el formulario</a:t>
            </a:r>
            <a:endParaRPr sz="900" dirty="0"/>
          </a:p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+mj-lt"/>
              <a:buAutoNum type="arabicPeriod"/>
            </a:pPr>
            <a:r>
              <a:rPr lang="es-UY" sz="9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Responde por datos si hay dudas</a:t>
            </a:r>
            <a:endParaRPr sz="900" dirty="0"/>
          </a:p>
          <a:p>
            <a:pPr marL="2286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+mj-lt"/>
              <a:buAutoNum type="arabicPeriod"/>
            </a:pPr>
            <a:r>
              <a:rPr lang="es-UY" sz="9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Recibe informe</a:t>
            </a:r>
            <a:endParaRPr sz="9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9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s-UY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CIER</a:t>
            </a:r>
            <a:endParaRPr lang="es-UY" sz="900" dirty="0">
              <a:ea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es-UY" sz="9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228600">
              <a:buClr>
                <a:srgbClr val="3F3F3F"/>
              </a:buClr>
              <a:buFont typeface="+mj-lt"/>
              <a:buAutoNum type="arabicPeriod"/>
            </a:pPr>
            <a:r>
              <a:rPr lang="es-UY" sz="9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Recibe el formulario</a:t>
            </a:r>
          </a:p>
          <a:p>
            <a:pPr marL="228600" indent="-228600">
              <a:buClr>
                <a:srgbClr val="3F3F3F"/>
              </a:buClr>
              <a:buFont typeface="+mj-lt"/>
              <a:buAutoNum type="arabicPeriod"/>
            </a:pPr>
            <a:r>
              <a:rPr lang="es-UY" sz="9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Procesa</a:t>
            </a:r>
          </a:p>
          <a:p>
            <a:pPr marL="228600" indent="-228600">
              <a:buClr>
                <a:srgbClr val="3F3F3F"/>
              </a:buClr>
              <a:buFont typeface="+mj-lt"/>
              <a:buAutoNum type="arabicPeriod"/>
            </a:pPr>
            <a:r>
              <a:rPr lang="es-UY" sz="9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Valida información</a:t>
            </a:r>
          </a:p>
          <a:p>
            <a:pPr marL="228600" indent="-228600">
              <a:buClr>
                <a:srgbClr val="3F3F3F"/>
              </a:buClr>
              <a:buFont typeface="+mj-lt"/>
              <a:buAutoNum type="arabicPeriod"/>
            </a:pPr>
            <a:r>
              <a:rPr lang="es-UY" sz="9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Entrega el informe</a:t>
            </a:r>
          </a:p>
          <a:p>
            <a:pPr marL="228600" indent="-228600">
              <a:buClr>
                <a:srgbClr val="3F3F3F"/>
              </a:buClr>
              <a:buFont typeface="+mj-lt"/>
              <a:buAutoNum type="arabicPeriod"/>
            </a:pPr>
            <a:endParaRPr lang="es-UY" sz="9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3F3F3F"/>
              </a:buClr>
            </a:pPr>
            <a:endParaRPr sz="9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Calibri"/>
              <a:buNone/>
            </a:pPr>
            <a:r>
              <a:rPr lang="es-UY" sz="9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 Sin costos para</a:t>
            </a:r>
            <a:endParaRPr sz="9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Calibri"/>
              <a:buNone/>
            </a:pPr>
            <a:r>
              <a:rPr lang="es-UY" sz="9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Empresas Miembro</a:t>
            </a:r>
            <a:endParaRPr sz="9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147;p19">
            <a:extLst>
              <a:ext uri="{FF2B5EF4-FFF2-40B4-BE49-F238E27FC236}">
                <a16:creationId xmlns:a16="http://schemas.microsoft.com/office/drawing/2014/main" id="{9C044A50-1517-0228-8EEB-74C6A6EC5A91}"/>
              </a:ext>
            </a:extLst>
          </p:cNvPr>
          <p:cNvSpPr/>
          <p:nvPr/>
        </p:nvSpPr>
        <p:spPr>
          <a:xfrm>
            <a:off x="2448564" y="2878937"/>
            <a:ext cx="1429376" cy="507657"/>
          </a:xfrm>
          <a:prstGeom prst="chevron">
            <a:avLst>
              <a:gd name="adj" fmla="val 26641"/>
            </a:avLst>
          </a:prstGeom>
          <a:solidFill>
            <a:srgbClr val="EBF7FF"/>
          </a:solidFill>
          <a:ln w="1905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000" tIns="36000" rIns="0" bIns="36000" anchor="ctr" anchorCtr="0">
            <a:noAutofit/>
          </a:bodyPr>
          <a:lstStyle/>
          <a:p>
            <a:pPr marL="190500" algn="ctr">
              <a:buClr>
                <a:srgbClr val="000066"/>
              </a:buClr>
            </a:pPr>
            <a:r>
              <a:rPr lang="es-UY" sz="1000" b="1" dirty="0">
                <a:solidFill>
                  <a:srgbClr val="000066"/>
                </a:solidFill>
                <a:latin typeface="Tahoma"/>
                <a:ea typeface="Tahoma"/>
                <a:cs typeface="Tahoma"/>
              </a:rPr>
              <a:t>Invitación</a:t>
            </a:r>
            <a:endParaRPr sz="1000" b="1" dirty="0">
              <a:solidFill>
                <a:srgbClr val="000066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52" name="Google Shape;148;p19">
            <a:extLst>
              <a:ext uri="{FF2B5EF4-FFF2-40B4-BE49-F238E27FC236}">
                <a16:creationId xmlns:a16="http://schemas.microsoft.com/office/drawing/2014/main" id="{EABC7C35-39E1-D23B-6D31-39E3C5F2963D}"/>
              </a:ext>
            </a:extLst>
          </p:cNvPr>
          <p:cNvSpPr txBox="1"/>
          <p:nvPr/>
        </p:nvSpPr>
        <p:spPr>
          <a:xfrm>
            <a:off x="5152231" y="5121004"/>
            <a:ext cx="1222060" cy="501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Tahoma"/>
              <a:buNone/>
            </a:pPr>
            <a:r>
              <a:rPr lang="es-UY" sz="900" b="0" i="0" u="none" strike="noStrike" cap="none" dirty="0">
                <a:solidFill>
                  <a:srgbClr val="000066"/>
                </a:solidFill>
                <a:latin typeface="Tahoma"/>
                <a:ea typeface="Tahoma"/>
                <a:cs typeface="Tahoma"/>
                <a:sym typeface="Tahoma"/>
              </a:rPr>
              <a:t>CIER hace preguntas sobre la información enviada en caso de dudas</a:t>
            </a:r>
            <a:endParaRPr sz="1050" dirty="0"/>
          </a:p>
        </p:txBody>
      </p:sp>
      <p:sp>
        <p:nvSpPr>
          <p:cNvPr id="53" name="Google Shape;149;p19">
            <a:extLst>
              <a:ext uri="{FF2B5EF4-FFF2-40B4-BE49-F238E27FC236}">
                <a16:creationId xmlns:a16="http://schemas.microsoft.com/office/drawing/2014/main" id="{85D0D61C-7134-D1EA-AA48-877318A7D8C8}"/>
              </a:ext>
            </a:extLst>
          </p:cNvPr>
          <p:cNvSpPr/>
          <p:nvPr/>
        </p:nvSpPr>
        <p:spPr>
          <a:xfrm>
            <a:off x="5721272" y="4770161"/>
            <a:ext cx="144371" cy="107657"/>
          </a:xfrm>
          <a:prstGeom prst="triangle">
            <a:avLst>
              <a:gd name="adj" fmla="val 45867"/>
            </a:avLst>
          </a:prstGeom>
          <a:solidFill>
            <a:srgbClr val="FFCC99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4" name="Google Shape;150;p19">
            <a:extLst>
              <a:ext uri="{FF2B5EF4-FFF2-40B4-BE49-F238E27FC236}">
                <a16:creationId xmlns:a16="http://schemas.microsoft.com/office/drawing/2014/main" id="{5BDB9684-2B5B-1744-206B-4728F1F58A0C}"/>
              </a:ext>
            </a:extLst>
          </p:cNvPr>
          <p:cNvSpPr/>
          <p:nvPr/>
        </p:nvSpPr>
        <p:spPr>
          <a:xfrm>
            <a:off x="3143456" y="4770161"/>
            <a:ext cx="144233" cy="107703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55" name="Google Shape;152;p19">
            <a:extLst>
              <a:ext uri="{FF2B5EF4-FFF2-40B4-BE49-F238E27FC236}">
                <a16:creationId xmlns:a16="http://schemas.microsoft.com/office/drawing/2014/main" id="{C3D61096-ED2F-8958-0BD5-EB0E8C9EF7AB}"/>
              </a:ext>
            </a:extLst>
          </p:cNvPr>
          <p:cNvCxnSpPr>
            <a:cxnSpLocks/>
          </p:cNvCxnSpPr>
          <p:nvPr/>
        </p:nvCxnSpPr>
        <p:spPr>
          <a:xfrm>
            <a:off x="7727553" y="2676514"/>
            <a:ext cx="0" cy="2470087"/>
          </a:xfrm>
          <a:prstGeom prst="straightConnector1">
            <a:avLst/>
          </a:prstGeom>
          <a:noFill/>
          <a:ln w="12700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56" name="Google Shape;153;p19">
            <a:extLst>
              <a:ext uri="{FF2B5EF4-FFF2-40B4-BE49-F238E27FC236}">
                <a16:creationId xmlns:a16="http://schemas.microsoft.com/office/drawing/2014/main" id="{7593D3CF-C9E2-765D-A40B-3B057FE5C491}"/>
              </a:ext>
            </a:extLst>
          </p:cNvPr>
          <p:cNvSpPr txBox="1"/>
          <p:nvPr/>
        </p:nvSpPr>
        <p:spPr>
          <a:xfrm>
            <a:off x="2414561" y="5018707"/>
            <a:ext cx="1575500" cy="54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Tahoma"/>
              <a:buNone/>
            </a:pPr>
            <a:endParaRPr sz="1050" dirty="0"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Tahoma"/>
              <a:buNone/>
            </a:pPr>
            <a:r>
              <a:rPr lang="es-UY" sz="900" b="0" i="0" u="none" strike="noStrike" cap="none" dirty="0">
                <a:solidFill>
                  <a:srgbClr val="000066"/>
                </a:solidFill>
                <a:latin typeface="Tahoma"/>
                <a:ea typeface="Tahoma"/>
                <a:cs typeface="Tahoma"/>
                <a:sym typeface="Tahoma"/>
              </a:rPr>
              <a:t>Empresas remiten información en fecha límite. Completan Excel.</a:t>
            </a:r>
            <a:endParaRPr sz="1050" dirty="0"/>
          </a:p>
        </p:txBody>
      </p:sp>
      <p:sp>
        <p:nvSpPr>
          <p:cNvPr id="57" name="Google Shape;155;p19">
            <a:extLst>
              <a:ext uri="{FF2B5EF4-FFF2-40B4-BE49-F238E27FC236}">
                <a16:creationId xmlns:a16="http://schemas.microsoft.com/office/drawing/2014/main" id="{336C160C-431D-3337-36CD-1E166AB5A09F}"/>
              </a:ext>
            </a:extLst>
          </p:cNvPr>
          <p:cNvSpPr/>
          <p:nvPr/>
        </p:nvSpPr>
        <p:spPr>
          <a:xfrm>
            <a:off x="965077" y="3484957"/>
            <a:ext cx="1358232" cy="642673"/>
          </a:xfrm>
          <a:prstGeom prst="ellipse">
            <a:avLst/>
          </a:prstGeom>
          <a:solidFill>
            <a:srgbClr val="000066"/>
          </a:solidFill>
          <a:ln w="28575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ahoma"/>
              <a:buNone/>
            </a:pPr>
            <a: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Recogida y </a:t>
            </a:r>
            <a:b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validación de la </a:t>
            </a:r>
            <a:b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información</a:t>
            </a:r>
            <a:endParaRPr/>
          </a:p>
        </p:txBody>
      </p:sp>
      <p:sp>
        <p:nvSpPr>
          <p:cNvPr id="58" name="Google Shape;156;p19">
            <a:extLst>
              <a:ext uri="{FF2B5EF4-FFF2-40B4-BE49-F238E27FC236}">
                <a16:creationId xmlns:a16="http://schemas.microsoft.com/office/drawing/2014/main" id="{780053F0-E982-40AD-118D-81950E946BE4}"/>
              </a:ext>
            </a:extLst>
          </p:cNvPr>
          <p:cNvSpPr/>
          <p:nvPr/>
        </p:nvSpPr>
        <p:spPr>
          <a:xfrm>
            <a:off x="980736" y="4414639"/>
            <a:ext cx="1280353" cy="558564"/>
          </a:xfrm>
          <a:prstGeom prst="ellipse">
            <a:avLst/>
          </a:prstGeom>
          <a:solidFill>
            <a:srgbClr val="000066"/>
          </a:solidFill>
          <a:ln w="28575" cap="flat" cmpd="sng">
            <a:solidFill>
              <a:srgbClr val="CC99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ahoma"/>
              <a:buNone/>
            </a:pPr>
            <a: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Análisis y </a:t>
            </a:r>
            <a:b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s-UY" sz="1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conclusiones</a:t>
            </a:r>
            <a:endParaRPr/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577D213A-770E-F188-1C5D-6294F65A74BB}"/>
              </a:ext>
            </a:extLst>
          </p:cNvPr>
          <p:cNvSpPr/>
          <p:nvPr/>
        </p:nvSpPr>
        <p:spPr>
          <a:xfrm>
            <a:off x="965077" y="1498060"/>
            <a:ext cx="2708810" cy="107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8451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9CF67A-6E55-F6C2-7454-6CFEEAB76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s-UY" sz="8000"/>
              <a:t>Gracias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E7BEBA-0767-EFCA-619C-BFCD050C2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es-UY" sz="1900"/>
              <a:t>Encuesta Regional Seguridad y Salud en el Trabajo</a:t>
            </a:r>
          </a:p>
          <a:p>
            <a:pPr algn="r"/>
            <a:r>
              <a:rPr lang="es-UY" sz="1900"/>
              <a:t>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2969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405</Words>
  <Application>Microsoft Office PowerPoint</Application>
  <PresentationFormat>Panorámica</PresentationFormat>
  <Paragraphs>77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Tahoma</vt:lpstr>
      <vt:lpstr>Tema de Office</vt:lpstr>
      <vt:lpstr>Encuesta Regional de Salud y Seguridad en el Trabajo - 2025</vt:lpstr>
      <vt:lpstr>Objetivos</vt:lpstr>
      <vt:lpstr>Informe incluye</vt:lpstr>
      <vt:lpstr>Participación 2024</vt:lpstr>
      <vt:lpstr>Estadísticas de participación</vt:lpstr>
      <vt:lpstr>Cronograma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Carlos Belza</dc:creator>
  <cp:lastModifiedBy>Juan Carlos Belza</cp:lastModifiedBy>
  <cp:revision>1</cp:revision>
  <dcterms:created xsi:type="dcterms:W3CDTF">2025-02-03T18:46:12Z</dcterms:created>
  <dcterms:modified xsi:type="dcterms:W3CDTF">2025-02-03T19:41:44Z</dcterms:modified>
</cp:coreProperties>
</file>