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hart20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hart22.xml" ContentType="application/vnd.openxmlformats-officedocument.drawingml.chart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hart17.xml" ContentType="application/vnd.openxmlformats-officedocument.drawingml.chart+xml"/>
  <Override PartName="/ppt/charts/colors3.xml" ContentType="application/vnd.ms-office.chartcolorstyle+xml"/>
  <Override PartName="/ppt/charts/colors2.xml" ContentType="application/vnd.ms-office.chartcolorstyle+xml"/>
  <Override PartName="/ppt/charts/style3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olors20.xml" ContentType="application/vnd.ms-office.chartcolorstyle+xml"/>
  <Override PartName="/ppt/charts/style20.xml" ContentType="application/vnd.ms-office.chartstyle+xml"/>
  <Override PartName="/ppt/revisionInfo.xml" ContentType="application/vnd.ms-powerpoint.revisioninfo+xml"/>
  <Override PartName="/ppt/charts/chartEx1.xml" ContentType="application/vnd.ms-office.chartex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329" r:id="rId3"/>
    <p:sldId id="343" r:id="rId4"/>
    <p:sldId id="324" r:id="rId5"/>
    <p:sldId id="328" r:id="rId6"/>
    <p:sldId id="269" r:id="rId7"/>
    <p:sldId id="265" r:id="rId8"/>
    <p:sldId id="330" r:id="rId9"/>
    <p:sldId id="267" r:id="rId10"/>
    <p:sldId id="332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4" r:id="rId21"/>
    <p:sldId id="331" r:id="rId22"/>
    <p:sldId id="280" r:id="rId23"/>
    <p:sldId id="282" r:id="rId24"/>
    <p:sldId id="285" r:id="rId25"/>
    <p:sldId id="286" r:id="rId26"/>
    <p:sldId id="322" r:id="rId27"/>
    <p:sldId id="287" r:id="rId28"/>
    <p:sldId id="291" r:id="rId29"/>
    <p:sldId id="298" r:id="rId30"/>
    <p:sldId id="299" r:id="rId31"/>
    <p:sldId id="333" r:id="rId32"/>
    <p:sldId id="344" r:id="rId33"/>
    <p:sldId id="309" r:id="rId34"/>
    <p:sldId id="345" r:id="rId35"/>
  </p:sldIdLst>
  <p:sldSz cx="12192000" cy="6858000"/>
  <p:notesSz cx="6761163" cy="99425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FFFF"/>
    <a:srgbClr val="376092"/>
    <a:srgbClr val="E46C0A"/>
    <a:srgbClr val="FF6600"/>
    <a:srgbClr val="00CC66"/>
    <a:srgbClr val="FF5050"/>
    <a:srgbClr val="3399FF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D4BA8-5196-4579-848E-0B81E547F83E}" v="9" dt="2019-05-14T14:41:21.377"/>
    <p1510:client id="{48D23664-A250-40AB-AAB3-76217402871A}" v="353" dt="2019-05-14T18:52:50.899"/>
    <p1510:client id="{2B377D73-D4A3-48A5-9485-C9B8187D3E19}" v="56" dt="2019-05-14T20:12:52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2007" autoAdjust="0"/>
  </p:normalViewPr>
  <p:slideViewPr>
    <p:cSldViewPr>
      <p:cViewPr varScale="1">
        <p:scale>
          <a:sx n="82" d="100"/>
          <a:sy n="82" d="100"/>
        </p:scale>
        <p:origin x="69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wnloads\ARCHIVO%20GENERAL%202017%2012%20DE%20MAY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cuments\Documents\DARIO\BENCH%202019\HISTORICO%202014-201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cuments\Documents\DARIO\BENCH%202019\HISTORICO%202014-2019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erroald\Downloads\ARCHIVO%20GENERAL%202017%2012%20DE%20MAYO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roald\Documents\Documents\DARIO\BENCH%202019\BASE%20GENERAL%20STHMA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cuments\Documents\DARIO\BENCH%202019\HISTORICO%202014-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wnloads\ARCHIVO%20GENERAL%202017%2012%20DE%20MAY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cuments\Documents\DARIO\BENCH%202019\HISTORICO%202014-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wnloads\GENERAL%20CIER%2026_05_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roald\Documents\Documents\DARIO\BENCH%202019\HISTORICO%202014-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C:\Users\Juan%20Belza\OneDrive%20-%20CIER\2%20CIER%20A&#241;o%202019\Encueta%20Regional%20SST%202019\Presentaci&#243;n%20Encuesta%20SST%202019%20y%20Excel\BASE%20GENERAL%20STHMA%202019%20JC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UY"/>
              <a:t>Participación Anual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Empresas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57</c:v>
                </c:pt>
                <c:pt idx="1">
                  <c:v>65</c:v>
                </c:pt>
                <c:pt idx="2">
                  <c:v>80</c:v>
                </c:pt>
                <c:pt idx="3">
                  <c:v>81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B9-4EE5-9676-6A906FB230A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B9-4EE5-9676-6A906FB23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12248"/>
        <c:axId val="277713424"/>
      </c:barChart>
      <c:catAx>
        <c:axId val="27771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713424"/>
        <c:crosses val="autoZero"/>
        <c:auto val="1"/>
        <c:lblAlgn val="ctr"/>
        <c:lblOffset val="100"/>
        <c:noMultiLvlLbl val="0"/>
      </c:catAx>
      <c:valAx>
        <c:axId val="27771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71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B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AR" sz="1800" dirty="0"/>
              <a:t>RESULTADO BENCHMARKING 2017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19262647284259"/>
          <c:y val="0.21104878879700711"/>
          <c:w val="0.50221538716051772"/>
          <c:h val="0.783688170245541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23049077859925832"/>
          <c:y val="0.10690442838159242"/>
          <c:w val="0.50235258092738411"/>
          <c:h val="8.834682123067949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PROMEDIO HISTORICO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321144462111778"/>
          <c:y val="0.4162240732197543"/>
          <c:w val="0.45341862858036269"/>
          <c:h val="0.44148416207072688"/>
        </c:manualLayout>
      </c:layout>
      <c:doughnutChart>
        <c:varyColors val="1"/>
        <c:ser>
          <c:idx val="0"/>
          <c:order val="0"/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C0-4655-98E9-C55E702CA63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AC0-4655-98E9-C55E702CA6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2019'!$AP$28:$AP$30</c:f>
              <c:strCache>
                <c:ptCount val="3"/>
                <c:pt idx="0">
                  <c:v>PROMEDIO HISTORICO</c:v>
                </c:pt>
                <c:pt idx="1">
                  <c:v>SI</c:v>
                </c:pt>
                <c:pt idx="2">
                  <c:v>NO</c:v>
                </c:pt>
              </c:strCache>
            </c:strRef>
          </c:cat>
          <c:val>
            <c:numRef>
              <c:f>'GRAFICOS 2019'!$AQ$28:$AQ$30</c:f>
              <c:numCache>
                <c:formatCode>0%</c:formatCode>
                <c:ptCount val="3"/>
                <c:pt idx="1">
                  <c:v>0.50691358024691358</c:v>
                </c:pt>
                <c:pt idx="2">
                  <c:v>0.49308641975308642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C0-4655-98E9-C55E702CA6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egendEntry>
        <c:idx val="0"/>
        <c:delete val="1"/>
      </c:legendEntry>
      <c:layout/>
      <c:overlay val="0"/>
      <c:txPr>
        <a:bodyPr/>
        <a:lstStyle/>
        <a:p>
          <a:pPr>
            <a:defRPr sz="900"/>
          </a:pPr>
          <a:endParaRPr lang="es-B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AR" sz="1800" b="1" i="0" baseline="0">
                <a:effectLst/>
              </a:rPr>
              <a:t>RESULTADO BENKMARKING 2019</a:t>
            </a:r>
          </a:p>
        </c:rich>
      </c:tx>
      <c:layout>
        <c:manualLayout>
          <c:xMode val="edge"/>
          <c:yMode val="edge"/>
          <c:x val="0.12630345668059065"/>
          <c:y val="6.97180614710005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55963678342144"/>
          <c:y val="0.30474600364054655"/>
          <c:w val="0.49097921450746163"/>
          <c:h val="0.62858094898803785"/>
        </c:manualLayout>
      </c:layout>
      <c:doughnutChart>
        <c:varyColors val="1"/>
        <c:ser>
          <c:idx val="2"/>
          <c:order val="0"/>
          <c:tx>
            <c:strRef>
              <c:f>'GRAFICOS 2019'!$A$9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330-4EE0-83B7-43690D3B5DC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330-4EE0-83B7-43690D3B5DC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330-4EE0-83B7-43690D3B5DC5}"/>
              </c:ext>
            </c:extLst>
          </c:dPt>
          <c:dLbls>
            <c:dLbl>
              <c:idx val="0"/>
              <c:layout>
                <c:manualLayout>
                  <c:x val="-1.6888325944690811E-2"/>
                  <c:y val="7.3563218390804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30-4EE0-83B7-43690D3B5D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1966534829615E-17"/>
                  <c:y val="-2.75862068965517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30-4EE0-83B7-43690D3B5D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30-4EE0-83B7-43690D3B5D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2019'!$AP$2:$AR$2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2019'!$AP$9:$AR$9</c:f>
              <c:numCache>
                <c:formatCode>0%</c:formatCode>
                <c:ptCount val="3"/>
                <c:pt idx="0">
                  <c:v>0.58888888888888891</c:v>
                </c:pt>
                <c:pt idx="1">
                  <c:v>0.41111111111111109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30-4EE0-83B7-43690D3B5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9113086045128658"/>
          <c:y val="0.32915195357454868"/>
          <c:w val="0.20862347656878089"/>
          <c:h val="7.1278042501064079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UY" sz="1600" dirty="0"/>
              <a:t>OBSERVACIONES</a:t>
            </a:r>
            <a:r>
              <a:rPr lang="es-UY" sz="1600" baseline="0" dirty="0"/>
              <a:t> PLANEADAS</a:t>
            </a:r>
          </a:p>
          <a:p>
            <a:pPr>
              <a:defRPr sz="1600"/>
            </a:pPr>
            <a:r>
              <a:rPr lang="es-UY" sz="1600" baseline="0" dirty="0"/>
              <a:t>2017 - 2018 – 2019</a:t>
            </a:r>
            <a:endParaRPr lang="es-UY" sz="1600" dirty="0"/>
          </a:p>
        </c:rich>
      </c:tx>
      <c:layout>
        <c:manualLayout>
          <c:xMode val="edge"/>
          <c:yMode val="edge"/>
          <c:x val="8.4758664781408727E-2"/>
          <c:y val="4.289269699484308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995583744388691"/>
          <c:y val="0.29273338513306441"/>
          <c:w val="0.7106295057006411"/>
          <c:h val="0.77385102724228438"/>
        </c:manualLayout>
      </c:layout>
      <c:doughnutChart>
        <c:varyColors val="1"/>
        <c:ser>
          <c:idx val="0"/>
          <c:order val="0"/>
          <c:tx>
            <c:strRef>
              <c:f>'GRAFICOS 2019'!$A$7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79-42A7-9286-A1119011E264}"/>
              </c:ext>
            </c:extLst>
          </c:dPt>
          <c:dLbls>
            <c:dLbl>
              <c:idx val="0"/>
              <c:layout>
                <c:manualLayout>
                  <c:x val="3.0524422628314167E-2"/>
                  <c:y val="-0.12541004184259338"/>
                </c:manualLayout>
              </c:layout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679-42A7-9286-A1119011E2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79-42A7-9286-A1119011E2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2019'!$AS$2:$AU$2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2019'!$AS$7:$AU$7</c:f>
              <c:numCache>
                <c:formatCode>0%</c:formatCode>
                <c:ptCount val="3"/>
                <c:pt idx="0">
                  <c:v>0.67500000000000004</c:v>
                </c:pt>
                <c:pt idx="1">
                  <c:v>0.3125</c:v>
                </c:pt>
                <c:pt idx="2">
                  <c:v>1.2500000000000001E-2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79-42A7-9286-A1119011E264}"/>
            </c:ext>
          </c:extLst>
        </c:ser>
        <c:ser>
          <c:idx val="1"/>
          <c:order val="1"/>
          <c:tx>
            <c:strRef>
              <c:f>'GRAFICOS 2019'!$A$8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79-42A7-9286-A1119011E264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79-42A7-9286-A1119011E264}"/>
              </c:ext>
            </c:extLst>
          </c:dPt>
          <c:dLbls>
            <c:dLbl>
              <c:idx val="0"/>
              <c:layout>
                <c:manualLayout>
                  <c:x val="-8.4441629723454436E-3"/>
                  <c:y val="4.597701149425119E-3"/>
                </c:manualLayout>
              </c:layout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79-42A7-9286-A1119011E2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220814861726828E-3"/>
                  <c:y val="-4.5977011494252665E-3"/>
                </c:manualLayout>
              </c:layout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79-42A7-9286-A1119011E2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679-42A7-9286-A1119011E2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2019'!$AS$2:$AU$2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2019'!$AS$8:$AU$8</c:f>
              <c:numCache>
                <c:formatCode>0%</c:formatCode>
                <c:ptCount val="3"/>
                <c:pt idx="0">
                  <c:v>0.65432098765432101</c:v>
                </c:pt>
                <c:pt idx="1">
                  <c:v>0.34567901234567899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679-42A7-9286-A1119011E264}"/>
            </c:ext>
          </c:extLst>
        </c:ser>
        <c:ser>
          <c:idx val="2"/>
          <c:order val="2"/>
          <c:tx>
            <c:strRef>
              <c:f>'GRAFICOS 2019'!$A$9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679-42A7-9286-A1119011E264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679-42A7-9286-A1119011E264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679-42A7-9286-A1119011E264}"/>
              </c:ext>
            </c:extLst>
          </c:dPt>
          <c:dLbls>
            <c:dLbl>
              <c:idx val="0"/>
              <c:layout>
                <c:manualLayout>
                  <c:x val="2.53324889170361E-2"/>
                  <c:y val="0.128735632183908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SI:</a:t>
                    </a:r>
                    <a:r>
                      <a:rPr lang="en-US" baseline="0" dirty="0"/>
                      <a:t>    </a:t>
                    </a:r>
                    <a:fld id="{D3C1E3B4-2D41-43E4-B438-CD85C2DFF793}" type="SERIESNAME">
                      <a:rPr lang="en-US" smtClean="0"/>
                      <a:pPr/>
                      <a:t>[NOMBRE DE LA SERIE]</a:t>
                    </a:fld>
                    <a:r>
                      <a:rPr lang="en-US" baseline="0" dirty="0"/>
                      <a:t>; </a:t>
                    </a:r>
                    <a:fld id="{09DC12B0-084D-4742-99B9-CCB6011DD5B4}" type="PERCENTAGE">
                      <a:rPr lang="en-US" baseline="0" dirty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679-42A7-9286-A1119011E26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0219548237280974E-2"/>
                  <c:y val="-8.2758620689655171E-2"/>
                </c:manualLayout>
              </c:layout>
              <c:showLegendKey val="0"/>
              <c:showVal val="0"/>
              <c:showCatName val="0"/>
              <c:showSerName val="1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679-42A7-9286-A1119011E2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679-42A7-9286-A1119011E2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2019'!$AS$2:$AU$2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2019'!$AS$9:$AU$9</c:f>
              <c:numCache>
                <c:formatCode>0%</c:formatCode>
                <c:ptCount val="3"/>
                <c:pt idx="0">
                  <c:v>0.75555555555555554</c:v>
                </c:pt>
                <c:pt idx="1">
                  <c:v>0.24444444444444444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679-42A7-9286-A1119011E2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5.4328183510072764E-2"/>
          <c:y val="0.73647228120899466"/>
          <c:w val="0.16243785425244261"/>
          <c:h val="0.227601250592987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Y"/>
              <a:t>Histograma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'BASE GENERAL'!$AI$104:$AI$115</c:f>
              <c:strCache>
                <c:ptCount val="12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  <c:pt idx="4">
                  <c:v>24</c:v>
                </c:pt>
                <c:pt idx="5">
                  <c:v>18</c:v>
                </c:pt>
                <c:pt idx="6">
                  <c:v>15</c:v>
                </c:pt>
                <c:pt idx="7">
                  <c:v>21</c:v>
                </c:pt>
                <c:pt idx="8">
                  <c:v>27</c:v>
                </c:pt>
                <c:pt idx="9">
                  <c:v>30</c:v>
                </c:pt>
                <c:pt idx="10">
                  <c:v>y mayor...</c:v>
                </c:pt>
                <c:pt idx="11">
                  <c:v>35</c:v>
                </c:pt>
              </c:strCache>
            </c:strRef>
          </c:cat>
          <c:val>
            <c:numRef>
              <c:f>'BASE GENERAL'!$AJ$104:$AJ$115</c:f>
              <c:numCache>
                <c:formatCode>General</c:formatCode>
                <c:ptCount val="12"/>
                <c:pt idx="0">
                  <c:v>29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17B-87FF-E62141619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713032"/>
        <c:axId val="345992296"/>
      </c:barChart>
      <c:lineChart>
        <c:grouping val="standard"/>
        <c:varyColors val="0"/>
        <c:ser>
          <c:idx val="1"/>
          <c:order val="1"/>
          <c:cat>
            <c:strRef>
              <c:f>'BASE GENERAL'!$AI$104:$AI$115</c:f>
              <c:strCache>
                <c:ptCount val="12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  <c:pt idx="4">
                  <c:v>24</c:v>
                </c:pt>
                <c:pt idx="5">
                  <c:v>18</c:v>
                </c:pt>
                <c:pt idx="6">
                  <c:v>15</c:v>
                </c:pt>
                <c:pt idx="7">
                  <c:v>21</c:v>
                </c:pt>
                <c:pt idx="8">
                  <c:v>27</c:v>
                </c:pt>
                <c:pt idx="9">
                  <c:v>30</c:v>
                </c:pt>
                <c:pt idx="10">
                  <c:v>y mayor...</c:v>
                </c:pt>
                <c:pt idx="11">
                  <c:v>35</c:v>
                </c:pt>
              </c:strCache>
            </c:strRef>
          </c:cat>
          <c:val>
            <c:numRef>
              <c:f>'BASE GENERAL'!$AK$104:$AK$115</c:f>
              <c:numCache>
                <c:formatCode>0.00%</c:formatCode>
                <c:ptCount val="12"/>
                <c:pt idx="0">
                  <c:v>0.33720930232558138</c:v>
                </c:pt>
                <c:pt idx="1">
                  <c:v>0.52325581395348841</c:v>
                </c:pt>
                <c:pt idx="2">
                  <c:v>0.63953488372093026</c:v>
                </c:pt>
                <c:pt idx="3">
                  <c:v>0.73255813953488369</c:v>
                </c:pt>
                <c:pt idx="4">
                  <c:v>0.81395348837209303</c:v>
                </c:pt>
                <c:pt idx="5">
                  <c:v>0.88372093023255816</c:v>
                </c:pt>
                <c:pt idx="6">
                  <c:v>0.90697674418604646</c:v>
                </c:pt>
                <c:pt idx="7">
                  <c:v>0.93023255813953487</c:v>
                </c:pt>
                <c:pt idx="8">
                  <c:v>0.95348837209302328</c:v>
                </c:pt>
                <c:pt idx="9">
                  <c:v>0.97674418604651159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D5-417B-87FF-E62141619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293160"/>
        <c:axId val="345987592"/>
      </c:lineChart>
      <c:catAx>
        <c:axId val="277713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UY"/>
                  <a:t>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992296"/>
        <c:crosses val="autoZero"/>
        <c:auto val="1"/>
        <c:lblAlgn val="ctr"/>
        <c:lblOffset val="100"/>
        <c:noMultiLvlLbl val="0"/>
      </c:catAx>
      <c:valAx>
        <c:axId val="3459922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UY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7713032"/>
        <c:crosses val="autoZero"/>
        <c:crossBetween val="between"/>
      </c:valAx>
      <c:valAx>
        <c:axId val="34598759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350293160"/>
        <c:crosses val="max"/>
        <c:crossBetween val="between"/>
      </c:valAx>
      <c:catAx>
        <c:axId val="350293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9875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2577725077168886"/>
          <c:y val="0.76492148400274029"/>
          <c:w val="0.12675117238473135"/>
          <c:h val="0.14648983929384718"/>
        </c:manualLayout>
      </c:layout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82780909748664E-2"/>
          <c:y val="0.13983914102368425"/>
          <c:w val="0.89557147184766639"/>
          <c:h val="0.71770438121115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TFCPSI!$B$43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TFCPSI!$A$51:$A$54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TFCPSI!$B$51:$B$54</c:f>
              <c:numCache>
                <c:formatCode>0.00</c:formatCode>
                <c:ptCount val="4"/>
                <c:pt idx="0">
                  <c:v>8.8800000000000008</c:v>
                </c:pt>
                <c:pt idx="1">
                  <c:v>7.88</c:v>
                </c:pt>
                <c:pt idx="2">
                  <c:v>10.32</c:v>
                </c:pt>
                <c:pt idx="3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5C-409E-9AC1-8066EF023756}"/>
            </c:ext>
          </c:extLst>
        </c:ser>
        <c:ser>
          <c:idx val="1"/>
          <c:order val="1"/>
          <c:tx>
            <c:strRef>
              <c:f>TFCPSI!$C$43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TFCPSI!$A$51:$A$54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TFCPSI!$C$51:$C$54</c:f>
              <c:numCache>
                <c:formatCode>0.00</c:formatCode>
                <c:ptCount val="4"/>
                <c:pt idx="0">
                  <c:v>14.76</c:v>
                </c:pt>
                <c:pt idx="1">
                  <c:v>6.76</c:v>
                </c:pt>
                <c:pt idx="2">
                  <c:v>11.44</c:v>
                </c:pt>
                <c:pt idx="3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5C-409E-9AC1-8066EF023756}"/>
            </c:ext>
          </c:extLst>
        </c:ser>
        <c:ser>
          <c:idx val="2"/>
          <c:order val="2"/>
          <c:tx>
            <c:strRef>
              <c:f>TFCPSI!$D$43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TFCPSI!$A$51:$A$54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TFCPSI!$D$51:$D$54</c:f>
              <c:numCache>
                <c:formatCode>0.00</c:formatCode>
                <c:ptCount val="4"/>
                <c:pt idx="0">
                  <c:v>11.32419661430513</c:v>
                </c:pt>
                <c:pt idx="1">
                  <c:v>8.6948796686883121</c:v>
                </c:pt>
                <c:pt idx="2">
                  <c:v>10.588331170524297</c:v>
                </c:pt>
                <c:pt idx="3">
                  <c:v>7.693961585790527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5C-409E-9AC1-8066EF0237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9388904"/>
        <c:axId val="349389688"/>
      </c:barChart>
      <c:catAx>
        <c:axId val="34938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49389688"/>
        <c:crosses val="autoZero"/>
        <c:auto val="1"/>
        <c:lblAlgn val="ctr"/>
        <c:lblOffset val="100"/>
        <c:noMultiLvlLbl val="0"/>
      </c:catAx>
      <c:valAx>
        <c:axId val="34938968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34938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PCPSST!$B$43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PCPSST!$A$51:$A$54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PCPSST!$B$51:$B$54</c:f>
              <c:numCache>
                <c:formatCode>0.00</c:formatCode>
                <c:ptCount val="4"/>
                <c:pt idx="0">
                  <c:v>92.38</c:v>
                </c:pt>
                <c:pt idx="1">
                  <c:v>83.63</c:v>
                </c:pt>
                <c:pt idx="2">
                  <c:v>100.71</c:v>
                </c:pt>
                <c:pt idx="3">
                  <c:v>100.83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08-47AA-814C-77F46A8325EC}"/>
            </c:ext>
          </c:extLst>
        </c:ser>
        <c:ser>
          <c:idx val="1"/>
          <c:order val="1"/>
          <c:tx>
            <c:strRef>
              <c:f>PCPSST!$C$43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PCPSST!$A$51:$A$54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PCPSST!$C$51:$C$54</c:f>
              <c:numCache>
                <c:formatCode>0.00</c:formatCode>
                <c:ptCount val="4"/>
                <c:pt idx="0">
                  <c:v>76.16</c:v>
                </c:pt>
                <c:pt idx="1">
                  <c:v>94.39</c:v>
                </c:pt>
                <c:pt idx="2">
                  <c:v>82.28</c:v>
                </c:pt>
                <c:pt idx="3">
                  <c:v>73.069999999999993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08-47AA-814C-77F46A8325EC}"/>
            </c:ext>
          </c:extLst>
        </c:ser>
        <c:ser>
          <c:idx val="2"/>
          <c:order val="2"/>
          <c:tx>
            <c:strRef>
              <c:f>PCPSST!$D$43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PCPSST!$A$51:$A$54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PCPSST!$D$51:$D$54</c:f>
              <c:numCache>
                <c:formatCode>0.00</c:formatCode>
                <c:ptCount val="4"/>
                <c:pt idx="0">
                  <c:v>83.782555049830066</c:v>
                </c:pt>
                <c:pt idx="1">
                  <c:v>61.117412550945197</c:v>
                </c:pt>
                <c:pt idx="2">
                  <c:v>110.81496835673823</c:v>
                </c:pt>
                <c:pt idx="3">
                  <c:v>92.130670974870014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08-47AA-814C-77F46A8325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7338968"/>
        <c:axId val="277344848"/>
      </c:barChart>
      <c:catAx>
        <c:axId val="27733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44848"/>
        <c:crosses val="autoZero"/>
        <c:auto val="1"/>
        <c:lblAlgn val="ctr"/>
        <c:lblOffset val="100"/>
        <c:noMultiLvlLbl val="0"/>
      </c:catAx>
      <c:valAx>
        <c:axId val="27734484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3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3539993140849E-2"/>
          <c:y val="8.7662361186921264E-2"/>
          <c:w val="0.92194635378677736"/>
          <c:h val="0.8147293215407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IRA!$B$43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IRA!$A$51:$A$54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IRA!$B$51:$B$54</c:f>
              <c:numCache>
                <c:formatCode>0.00</c:formatCode>
                <c:ptCount val="4"/>
                <c:pt idx="0">
                  <c:v>91.73</c:v>
                </c:pt>
                <c:pt idx="1">
                  <c:v>89.23</c:v>
                </c:pt>
                <c:pt idx="2">
                  <c:v>103.02</c:v>
                </c:pt>
                <c:pt idx="3">
                  <c:v>94.47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90-4D50-B6FE-BBF345ABAE85}"/>
            </c:ext>
          </c:extLst>
        </c:ser>
        <c:ser>
          <c:idx val="1"/>
          <c:order val="1"/>
          <c:tx>
            <c:strRef>
              <c:f>IRA!$C$43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IRA!$A$51:$A$54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IRA!$C$51:$C$54</c:f>
              <c:numCache>
                <c:formatCode>0.00</c:formatCode>
                <c:ptCount val="4"/>
                <c:pt idx="0">
                  <c:v>94.67</c:v>
                </c:pt>
                <c:pt idx="1">
                  <c:v>115.34</c:v>
                </c:pt>
                <c:pt idx="2">
                  <c:v>80.58</c:v>
                </c:pt>
                <c:pt idx="3">
                  <c:v>90.89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90-4D50-B6FE-BBF345ABAE85}"/>
            </c:ext>
          </c:extLst>
        </c:ser>
        <c:ser>
          <c:idx val="2"/>
          <c:order val="2"/>
          <c:tx>
            <c:strRef>
              <c:f>IRA!$D$43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IRA!$A$51:$A$54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IRA!$D$51:$D$54</c:f>
              <c:numCache>
                <c:formatCode>0.00</c:formatCode>
                <c:ptCount val="4"/>
                <c:pt idx="0">
                  <c:v>99.777199074074076</c:v>
                </c:pt>
                <c:pt idx="1">
                  <c:v>102.67643416393935</c:v>
                </c:pt>
                <c:pt idx="2">
                  <c:v>106.46259754408923</c:v>
                </c:pt>
                <c:pt idx="3">
                  <c:v>99.777199074074076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90-4D50-B6FE-BBF345ABAE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7340928"/>
        <c:axId val="277342496"/>
      </c:barChart>
      <c:catAx>
        <c:axId val="2773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42496"/>
        <c:crosses val="autoZero"/>
        <c:auto val="1"/>
        <c:lblAlgn val="ctr"/>
        <c:lblOffset val="100"/>
        <c:noMultiLvlLbl val="0"/>
      </c:catAx>
      <c:valAx>
        <c:axId val="2773424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IRE!$B$43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IRE!$A$51:$A$54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IRE!$B$51:$B$54</c:f>
              <c:numCache>
                <c:formatCode>0.00</c:formatCode>
                <c:ptCount val="4"/>
                <c:pt idx="0">
                  <c:v>83.22</c:v>
                </c:pt>
                <c:pt idx="1">
                  <c:v>83.63</c:v>
                </c:pt>
                <c:pt idx="2">
                  <c:v>77.12</c:v>
                </c:pt>
                <c:pt idx="3">
                  <c:v>61.91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72-499F-8DC9-ADA44BD3D44F}"/>
            </c:ext>
          </c:extLst>
        </c:ser>
        <c:ser>
          <c:idx val="1"/>
          <c:order val="1"/>
          <c:tx>
            <c:strRef>
              <c:f>IRE!$C$43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IRE!$A$51:$A$54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IRE!$C$51:$C$54</c:f>
              <c:numCache>
                <c:formatCode>0.00</c:formatCode>
                <c:ptCount val="4"/>
                <c:pt idx="0">
                  <c:v>71.97</c:v>
                </c:pt>
                <c:pt idx="1">
                  <c:v>76.290000000000006</c:v>
                </c:pt>
                <c:pt idx="2">
                  <c:v>55.69</c:v>
                </c:pt>
                <c:pt idx="3">
                  <c:v>66.930000000000007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72-499F-8DC9-ADA44BD3D44F}"/>
            </c:ext>
          </c:extLst>
        </c:ser>
        <c:ser>
          <c:idx val="2"/>
          <c:order val="2"/>
          <c:tx>
            <c:strRef>
              <c:f>IRE!$D$43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IRE!$A$51:$A$54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IRE!$D$51:$D$54</c:f>
              <c:numCache>
                <c:formatCode>0.00</c:formatCode>
                <c:ptCount val="4"/>
                <c:pt idx="0">
                  <c:v>72.359147300939085</c:v>
                </c:pt>
                <c:pt idx="1">
                  <c:v>65.317508722982865</c:v>
                </c:pt>
                <c:pt idx="2">
                  <c:v>89.258046493964869</c:v>
                </c:pt>
                <c:pt idx="3">
                  <c:v>63.808541907860999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72-499F-8DC9-ADA44BD3D4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7338576"/>
        <c:axId val="277343672"/>
      </c:barChart>
      <c:catAx>
        <c:axId val="27733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43672"/>
        <c:crosses val="autoZero"/>
        <c:auto val="1"/>
        <c:lblAlgn val="ctr"/>
        <c:lblOffset val="100"/>
        <c:noMultiLvlLbl val="0"/>
      </c:catAx>
      <c:valAx>
        <c:axId val="27734367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3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IFACE!$B$43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IFACE!$A$51:$A$54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IFACE!$B$51:$B$54</c:f>
              <c:numCache>
                <c:formatCode>0.00</c:formatCode>
                <c:ptCount val="4"/>
                <c:pt idx="0">
                  <c:v>0.55000000000000004</c:v>
                </c:pt>
                <c:pt idx="1">
                  <c:v>7.33</c:v>
                </c:pt>
                <c:pt idx="2">
                  <c:v>14.34</c:v>
                </c:pt>
                <c:pt idx="3">
                  <c:v>12.34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A2-4A13-AB8B-DD772AA55054}"/>
            </c:ext>
          </c:extLst>
        </c:ser>
        <c:ser>
          <c:idx val="1"/>
          <c:order val="1"/>
          <c:tx>
            <c:strRef>
              <c:f>IFACE!$C$43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IFACE!$A$51:$A$54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IFACE!$C$51:$C$54</c:f>
              <c:numCache>
                <c:formatCode>0.00</c:formatCode>
                <c:ptCount val="4"/>
                <c:pt idx="0">
                  <c:v>0</c:v>
                </c:pt>
                <c:pt idx="1">
                  <c:v>7.27</c:v>
                </c:pt>
                <c:pt idx="2">
                  <c:v>11.67</c:v>
                </c:pt>
                <c:pt idx="3">
                  <c:v>8.19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A2-4A13-AB8B-DD772AA55054}"/>
            </c:ext>
          </c:extLst>
        </c:ser>
        <c:ser>
          <c:idx val="2"/>
          <c:order val="2"/>
          <c:tx>
            <c:strRef>
              <c:f>IFACE!$D$43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IFACE!$A$51:$A$54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IFACE!$D$51:$D$54</c:f>
              <c:numCache>
                <c:formatCode>0.00</c:formatCode>
                <c:ptCount val="4"/>
                <c:pt idx="0">
                  <c:v>4.1666666666666661</c:v>
                </c:pt>
                <c:pt idx="1">
                  <c:v>5.4652103559870548</c:v>
                </c:pt>
                <c:pt idx="2">
                  <c:v>9.499314779405692</c:v>
                </c:pt>
                <c:pt idx="3">
                  <c:v>11.056772685424001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A2-4A13-AB8B-DD772AA550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7339360"/>
        <c:axId val="277340536"/>
      </c:barChart>
      <c:catAx>
        <c:axId val="2773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40536"/>
        <c:crosses val="autoZero"/>
        <c:auto val="1"/>
        <c:lblAlgn val="ctr"/>
        <c:lblOffset val="100"/>
        <c:noMultiLvlLbl val="0"/>
      </c:catAx>
      <c:valAx>
        <c:axId val="27734053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80423150382479E-2"/>
          <c:y val="8.2207426143687978E-2"/>
          <c:w val="0.53056713758759699"/>
          <c:h val="0.813062200797835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48"/>
        <c:holeSize val="42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IFACV!$B$43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IFACV!$A$51:$A$54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IFACV!$B$51:$B$54</c:f>
              <c:numCache>
                <c:formatCode>0.00</c:formatCode>
                <c:ptCount val="4"/>
                <c:pt idx="0">
                  <c:v>11.97</c:v>
                </c:pt>
                <c:pt idx="1">
                  <c:v>2.2599999999999998</c:v>
                </c:pt>
                <c:pt idx="2">
                  <c:v>19</c:v>
                </c:pt>
                <c:pt idx="3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F0-415F-9E11-29CA3D2D052C}"/>
            </c:ext>
          </c:extLst>
        </c:ser>
        <c:ser>
          <c:idx val="1"/>
          <c:order val="1"/>
          <c:tx>
            <c:strRef>
              <c:f>IFACV!$C$43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IFACV!$A$51:$A$54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IFACV!$C$51:$C$54</c:f>
              <c:numCache>
                <c:formatCode>0.00</c:formatCode>
                <c:ptCount val="4"/>
                <c:pt idx="0">
                  <c:v>0</c:v>
                </c:pt>
                <c:pt idx="1">
                  <c:v>3.27</c:v>
                </c:pt>
                <c:pt idx="2">
                  <c:v>16.32</c:v>
                </c:pt>
                <c:pt idx="3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F0-415F-9E11-29CA3D2D052C}"/>
            </c:ext>
          </c:extLst>
        </c:ser>
        <c:ser>
          <c:idx val="2"/>
          <c:order val="2"/>
          <c:tx>
            <c:strRef>
              <c:f>IFACV!$D$43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IFACV!$A$51:$A$54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IFACV!$D$51:$D$54</c:f>
              <c:numCache>
                <c:formatCode>0.00</c:formatCode>
                <c:ptCount val="4"/>
                <c:pt idx="0">
                  <c:v>28.125</c:v>
                </c:pt>
                <c:pt idx="1">
                  <c:v>7.5774387424872858</c:v>
                </c:pt>
                <c:pt idx="2">
                  <c:v>36.288067190237385</c:v>
                </c:pt>
                <c:pt idx="3">
                  <c:v>11.871146694159915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F0-415F-9E11-29CA3D2D0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22908080"/>
        <c:axId val="222911216"/>
      </c:barChart>
      <c:catAx>
        <c:axId val="2229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22911216"/>
        <c:crosses val="autoZero"/>
        <c:auto val="1"/>
        <c:lblAlgn val="ctr"/>
        <c:lblOffset val="100"/>
        <c:noMultiLvlLbl val="0"/>
      </c:catAx>
      <c:valAx>
        <c:axId val="22291121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2290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IFACA!$B$43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IFACA!$A$51:$A$54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IFACA!$B$51:$B$54</c:f>
              <c:numCache>
                <c:formatCode>0.00</c:formatCode>
                <c:ptCount val="4"/>
                <c:pt idx="0">
                  <c:v>0.98</c:v>
                </c:pt>
                <c:pt idx="1">
                  <c:v>6.23</c:v>
                </c:pt>
                <c:pt idx="2">
                  <c:v>16.25</c:v>
                </c:pt>
                <c:pt idx="3">
                  <c:v>12.46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1E-44FA-8FCB-1D3FE1876AF2}"/>
            </c:ext>
          </c:extLst>
        </c:ser>
        <c:ser>
          <c:idx val="1"/>
          <c:order val="1"/>
          <c:tx>
            <c:strRef>
              <c:f>IFACA!$C$43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IFACA!$A$51:$A$54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IFACA!$C$51:$C$54</c:f>
              <c:numCache>
                <c:formatCode>0.00</c:formatCode>
                <c:ptCount val="4"/>
                <c:pt idx="0">
                  <c:v>9.52</c:v>
                </c:pt>
                <c:pt idx="1">
                  <c:v>10.8</c:v>
                </c:pt>
                <c:pt idx="2">
                  <c:v>18.39</c:v>
                </c:pt>
                <c:pt idx="3">
                  <c:v>6.31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1E-44FA-8FCB-1D3FE1876AF2}"/>
            </c:ext>
          </c:extLst>
        </c:ser>
        <c:ser>
          <c:idx val="2"/>
          <c:order val="2"/>
          <c:tx>
            <c:strRef>
              <c:f>IFACA!$D$43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IFACA!$A$51:$A$54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IFACA!$D$51:$D$54</c:f>
              <c:numCache>
                <c:formatCode>0.00</c:formatCode>
                <c:ptCount val="4"/>
                <c:pt idx="0">
                  <c:v>19.791666666666664</c:v>
                </c:pt>
                <c:pt idx="1">
                  <c:v>7.25</c:v>
                </c:pt>
                <c:pt idx="2">
                  <c:v>10.518159580840369</c:v>
                </c:pt>
                <c:pt idx="3">
                  <c:v>6.2885778169942066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1E-44FA-8FCB-1D3FE1876A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9879592"/>
        <c:axId val="277316080"/>
      </c:barChart>
      <c:catAx>
        <c:axId val="27987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16080"/>
        <c:crosses val="autoZero"/>
        <c:auto val="1"/>
        <c:lblAlgn val="ctr"/>
        <c:lblOffset val="100"/>
        <c:noMultiLvlLbl val="0"/>
      </c:catAx>
      <c:valAx>
        <c:axId val="27731608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987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15661985190166"/>
          <c:y val="5.8450920536964053E-2"/>
          <c:w val="0.61063702698727629"/>
          <c:h val="5.8245011611142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AFT!$B$50</c:f>
              <c:strCache>
                <c:ptCount val="1"/>
                <c:pt idx="0">
                  <c:v>PROMEDIO 2017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AFT!$A$51:$A$54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AFT!$B$51:$B$54</c:f>
              <c:numCache>
                <c:formatCode>0.00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F8-4007-9467-14554927F717}"/>
            </c:ext>
          </c:extLst>
        </c:ser>
        <c:ser>
          <c:idx val="1"/>
          <c:order val="1"/>
          <c:tx>
            <c:strRef>
              <c:f>AFT!$C$50</c:f>
              <c:strCache>
                <c:ptCount val="1"/>
                <c:pt idx="0">
                  <c:v>PROMEDIO 2018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AFT!$A$51:$A$54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AFT!$C$51:$C$54</c:f>
              <c:numCache>
                <c:formatCode>0.00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19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F8-4007-9467-14554927F717}"/>
            </c:ext>
          </c:extLst>
        </c:ser>
        <c:ser>
          <c:idx val="2"/>
          <c:order val="2"/>
          <c:tx>
            <c:strRef>
              <c:f>AFT!$D$50</c:f>
              <c:strCache>
                <c:ptCount val="1"/>
                <c:pt idx="0">
                  <c:v>PROMEDIO 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AFT!$A$51:$A$54</c:f>
              <c:strCache>
                <c:ptCount val="4"/>
                <c:pt idx="0">
                  <c:v>Generación</c:v>
                </c:pt>
                <c:pt idx="1">
                  <c:v>Transmisión</c:v>
                </c:pt>
                <c:pt idx="2">
                  <c:v>Distribución</c:v>
                </c:pt>
                <c:pt idx="3">
                  <c:v>Integral</c:v>
                </c:pt>
              </c:strCache>
            </c:strRef>
          </c:cat>
          <c:val>
            <c:numRef>
              <c:f>AFT!$D$51:$D$54</c:f>
              <c:numCache>
                <c:formatCode>0.00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24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F8-4007-9467-14554927F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77316472"/>
        <c:axId val="277318824"/>
      </c:barChart>
      <c:catAx>
        <c:axId val="27731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18824"/>
        <c:crosses val="autoZero"/>
        <c:auto val="1"/>
        <c:lblAlgn val="ctr"/>
        <c:lblOffset val="100"/>
        <c:noMultiLvlLbl val="0"/>
      </c:catAx>
      <c:valAx>
        <c:axId val="27731882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731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0716241217156"/>
          <c:y val="0.11767218752828308"/>
          <c:w val="0.7106295057006411"/>
          <c:h val="0.77385102724228438"/>
        </c:manualLayout>
      </c:layout>
      <c:doughnutChart>
        <c:varyColors val="1"/>
        <c:ser>
          <c:idx val="0"/>
          <c:order val="0"/>
          <c:tx>
            <c:strRef>
              <c:f>'GRAFICOS 2019'!$A$7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B-42A9-8D24-4AC4A5531A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2019'!$K$2:$L$2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'GRAFICOS 2019'!$K$7:$L$7</c:f>
              <c:numCache>
                <c:formatCode>0%</c:formatCode>
                <c:ptCount val="2"/>
                <c:pt idx="0">
                  <c:v>0.67500000000000004</c:v>
                </c:pt>
                <c:pt idx="1">
                  <c:v>0.32500000000000001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B-42A9-8D24-4AC4A5531A3C}"/>
            </c:ext>
          </c:extLst>
        </c:ser>
        <c:ser>
          <c:idx val="1"/>
          <c:order val="1"/>
          <c:tx>
            <c:strRef>
              <c:f>'GRAFICOS 2019'!$A$8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2B-42A9-8D24-4AC4A5531A3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2B-42A9-8D24-4AC4A5531A3C}"/>
              </c:ext>
            </c:extLst>
          </c:dPt>
          <c:dLbls>
            <c:dLbl>
              <c:idx val="0"/>
              <c:layout>
                <c:manualLayout>
                  <c:x val="-2.53324889170361E-2"/>
                  <c:y val="4.13793103448275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2B-42A9-8D24-4AC4A5531A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76651889381462E-2"/>
                  <c:y val="-6.89655172413793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2B-42A9-8D24-4AC4A5531A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2019'!$K$2:$L$2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'GRAFICOS 2019'!$K$8:$L$8</c:f>
              <c:numCache>
                <c:formatCode>0%</c:formatCode>
                <c:ptCount val="2"/>
                <c:pt idx="0">
                  <c:v>0.64197530864197527</c:v>
                </c:pt>
                <c:pt idx="1">
                  <c:v>0.35802469135802467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92B-42A9-8D24-4AC4A5531A3C}"/>
            </c:ext>
          </c:extLst>
        </c:ser>
        <c:ser>
          <c:idx val="2"/>
          <c:order val="2"/>
          <c:tx>
            <c:strRef>
              <c:f>'GRAFICOS 2019'!$A$9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92B-42A9-8D24-4AC4A5531A3C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92B-42A9-8D24-4AC4A5531A3C}"/>
              </c:ext>
            </c:extLst>
          </c:dPt>
          <c:dLbls>
            <c:dLbl>
              <c:idx val="0"/>
              <c:layout>
                <c:manualLayout>
                  <c:x val="2.53324889170361E-2"/>
                  <c:y val="0.128735632183908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2B-42A9-8D24-4AC4A5531A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219548237280974E-2"/>
                  <c:y val="-8.2758620689655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2B-42A9-8D24-4AC4A5531A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2019'!$K$2:$L$2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'GRAFICOS 2019'!$K$9:$L$9</c:f>
              <c:numCache>
                <c:formatCode>0%</c:formatCode>
                <c:ptCount val="2"/>
                <c:pt idx="0">
                  <c:v>0.67777777777777781</c:v>
                </c:pt>
                <c:pt idx="1">
                  <c:v>0.32222222222222224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92B-42A9-8D24-4AC4A5531A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3812910147965"/>
          <c:y val="3.7698068270192203E-2"/>
          <c:w val="0.53511960903831557"/>
          <c:h val="0.81437305577158092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04"/>
        <c:holeSize val="43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0716241217156"/>
          <c:y val="0.11767218752828308"/>
          <c:w val="0.7106295057006411"/>
          <c:h val="0.77385102724228438"/>
        </c:manualLayout>
      </c:layout>
      <c:doughnutChart>
        <c:varyColors val="1"/>
        <c:ser>
          <c:idx val="0"/>
          <c:order val="0"/>
          <c:tx>
            <c:strRef>
              <c:f>'GRAFICOS 2019'!$A$7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40-4913-80F9-C2A71EBE30CE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140-4913-80F9-C2A71EBE30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2019'!$N$2:$P$2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2019'!$N$7:$P$7</c:f>
              <c:numCache>
                <c:formatCode>0%</c:formatCode>
                <c:ptCount val="3"/>
                <c:pt idx="0">
                  <c:v>0.96250000000000002</c:v>
                </c:pt>
                <c:pt idx="1">
                  <c:v>3.7499999999999999E-2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40-4913-80F9-C2A71EBE30CE}"/>
            </c:ext>
          </c:extLst>
        </c:ser>
        <c:ser>
          <c:idx val="1"/>
          <c:order val="1"/>
          <c:tx>
            <c:strRef>
              <c:f>'GRAFICOS 2019'!$A$8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40-4913-80F9-C2A71EBE30CE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40-4913-80F9-C2A71EBE30CE}"/>
              </c:ext>
            </c:extLst>
          </c:dPt>
          <c:dLbls>
            <c:dLbl>
              <c:idx val="0"/>
              <c:layout>
                <c:manualLayout>
                  <c:x val="-8.4441629723454436E-3"/>
                  <c:y val="4.59770114942511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40-4913-80F9-C2A71EBE30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220814861726828E-3"/>
                  <c:y val="-4.59770114942526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140-4913-80F9-C2A71EBE30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140-4913-80F9-C2A71EBE30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2019'!$N$2:$P$2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2019'!$N$8:$P$8</c:f>
              <c:numCache>
                <c:formatCode>0%</c:formatCode>
                <c:ptCount val="3"/>
                <c:pt idx="0">
                  <c:v>0.96296296296296291</c:v>
                </c:pt>
                <c:pt idx="1">
                  <c:v>3.7037037037037035E-2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140-4913-80F9-C2A71EBE30CE}"/>
            </c:ext>
          </c:extLst>
        </c:ser>
        <c:ser>
          <c:idx val="2"/>
          <c:order val="2"/>
          <c:tx>
            <c:strRef>
              <c:f>'GRAFICOS 2019'!$A$9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140-4913-80F9-C2A71EBE30CE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140-4913-80F9-C2A71EBE30CE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140-4913-80F9-C2A71EBE30CE}"/>
              </c:ext>
            </c:extLst>
          </c:dPt>
          <c:dLbls>
            <c:dLbl>
              <c:idx val="0"/>
              <c:layout>
                <c:manualLayout>
                  <c:x val="2.53324889170361E-2"/>
                  <c:y val="0.128735632183908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140-4913-80F9-C2A71EBE30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219548237280974E-2"/>
                  <c:y val="-8.2758620689655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140-4913-80F9-C2A71EBE30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399620012666245"/>
                  <c:y val="-6.89655172413793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140-4913-80F9-C2A71EBE30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2019'!$N$2:$P$2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2019'!$N$9:$P$9</c:f>
              <c:numCache>
                <c:formatCode>0%</c:formatCode>
                <c:ptCount val="3"/>
                <c:pt idx="0">
                  <c:v>0.9</c:v>
                </c:pt>
                <c:pt idx="1">
                  <c:v>8.8888888888888892E-2</c:v>
                </c:pt>
                <c:pt idx="2">
                  <c:v>1.1111111111111112E-2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140-4913-80F9-C2A71EBE30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RESULTADO</a:t>
            </a:r>
            <a:r>
              <a:rPr lang="es-AR" baseline="0"/>
              <a:t> BENKMARKING 2018</a:t>
            </a:r>
          </a:p>
        </c:rich>
      </c:tx>
      <c:layout/>
      <c:overlay val="0"/>
      <c:spPr>
        <a:ln>
          <a:noFill/>
        </a:ln>
      </c:sp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PROMEDIO HISTORICO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39-42FA-B072-4C4D8E2CAF85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39-42FA-B072-4C4D8E2CAF8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39-42FA-B072-4C4D8E2CAF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B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2019'!$W$28:$W$31</c:f>
              <c:strCache>
                <c:ptCount val="4"/>
                <c:pt idx="0">
                  <c:v>PROMEDIO HISTORICO</c:v>
                </c:pt>
                <c:pt idx="1">
                  <c:v>OHAS 18001</c:v>
                </c:pt>
                <c:pt idx="2">
                  <c:v>ILO – OSH – 2001 - OIT</c:v>
                </c:pt>
                <c:pt idx="3">
                  <c:v>Otra</c:v>
                </c:pt>
              </c:strCache>
            </c:strRef>
          </c:cat>
          <c:val>
            <c:numRef>
              <c:f>'GRAFICOS 2019'!$X$28:$X$31</c:f>
              <c:numCache>
                <c:formatCode>0%</c:formatCode>
                <c:ptCount val="4"/>
                <c:pt idx="1">
                  <c:v>0.47444444444444445</c:v>
                </c:pt>
                <c:pt idx="2">
                  <c:v>3.4305555555555554E-2</c:v>
                </c:pt>
                <c:pt idx="3">
                  <c:v>0.49124999999999996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39-42FA-B072-4C4D8E2CAF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900"/>
          </a:pPr>
          <a:endParaRPr lang="es-B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UY" dirty="0"/>
              <a:t>Sistema de Gestión</a:t>
            </a:r>
            <a:r>
              <a:rPr lang="es-UY" baseline="0" dirty="0"/>
              <a:t> SST</a:t>
            </a:r>
            <a:endParaRPr lang="es-UY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890716241217156"/>
          <c:y val="0.11767218752828308"/>
          <c:w val="0.7106295057006411"/>
          <c:h val="0.77385102724228438"/>
        </c:manualLayout>
      </c:layout>
      <c:doughnutChart>
        <c:varyColors val="1"/>
        <c:ser>
          <c:idx val="0"/>
          <c:order val="0"/>
          <c:tx>
            <c:strRef>
              <c:f>'GRAFICOS 2019'!$A$7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07-4D29-81AB-09B3027109D7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207-4D29-81AB-09B3027109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2019'!$W$2:$Y$2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2019'!$W$7:$Y$7</c:f>
              <c:numCache>
                <c:formatCode>0%</c:formatCode>
                <c:ptCount val="3"/>
                <c:pt idx="0">
                  <c:v>0.73750000000000004</c:v>
                </c:pt>
                <c:pt idx="1">
                  <c:v>0.26250000000000001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07-4D29-81AB-09B3027109D7}"/>
            </c:ext>
          </c:extLst>
        </c:ser>
        <c:ser>
          <c:idx val="1"/>
          <c:order val="1"/>
          <c:tx>
            <c:strRef>
              <c:f>'GRAFICOS 2019'!$A$8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07-4D29-81AB-09B3027109D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07-4D29-81AB-09B3027109D7}"/>
              </c:ext>
            </c:extLst>
          </c:dPt>
          <c:dLbls>
            <c:dLbl>
              <c:idx val="0"/>
              <c:layout>
                <c:manualLayout>
                  <c:x val="-8.4441629723454436E-3"/>
                  <c:y val="4.59770114942511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07-4D29-81AB-09B3027109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220814861726828E-3"/>
                  <c:y val="-4.597701149425266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07-4D29-81AB-09B3027109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207-4D29-81AB-09B3027109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2019'!$W$2:$Y$2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2019'!$W$8:$Y$8</c:f>
              <c:numCache>
                <c:formatCode>0%</c:formatCode>
                <c:ptCount val="3"/>
                <c:pt idx="0">
                  <c:v>0.80246913580246915</c:v>
                </c:pt>
                <c:pt idx="1">
                  <c:v>0.19753086419753085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207-4D29-81AB-09B3027109D7}"/>
            </c:ext>
          </c:extLst>
        </c:ser>
        <c:ser>
          <c:idx val="2"/>
          <c:order val="2"/>
          <c:tx>
            <c:strRef>
              <c:f>'GRAFICOS 2019'!$A$9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7207-4D29-81AB-09B3027109D7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207-4D29-81AB-09B3027109D7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207-4D29-81AB-09B3027109D7}"/>
              </c:ext>
            </c:extLst>
          </c:dPt>
          <c:dLbls>
            <c:dLbl>
              <c:idx val="0"/>
              <c:layout>
                <c:manualLayout>
                  <c:x val="2.53324889170361E-2"/>
                  <c:y val="0.128735632183908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207-4D29-81AB-09B3027109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219548237280974E-2"/>
                  <c:y val="-8.2758620689655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207-4D29-81AB-09B3027109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207-4D29-81AB-09B3027109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'GRAFICOS 2019'!$W$2:$Y$2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NSNC</c:v>
                </c:pt>
              </c:strCache>
            </c:strRef>
          </c:cat>
          <c:val>
            <c:numRef>
              <c:f>'GRAFICOS 2019'!$W$9:$Y$9</c:f>
              <c:numCache>
                <c:formatCode>0%</c:formatCode>
                <c:ptCount val="3"/>
                <c:pt idx="0">
                  <c:v>0.65555555555555556</c:v>
                </c:pt>
                <c:pt idx="1">
                  <c:v>0.34444444444444444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207-4D29-81AB-09B3027109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/>
              <a:t>RESULTADO</a:t>
            </a:r>
            <a:r>
              <a:rPr lang="es-AR" baseline="0"/>
              <a:t> BENKMARKING 2019</a:t>
            </a:r>
          </a:p>
        </c:rich>
      </c:tx>
      <c:layout>
        <c:manualLayout>
          <c:xMode val="edge"/>
          <c:yMode val="edge"/>
          <c:x val="0.13379746924312599"/>
          <c:y val="5.9848252030481545E-2"/>
        </c:manualLayout>
      </c:layout>
      <c:overlay val="0"/>
      <c:spPr>
        <a:ln>
          <a:noFill/>
        </a:ln>
      </c:spPr>
    </c:title>
    <c:autoTitleDeleted val="0"/>
    <c:plotArea>
      <c:layout/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41-45D9-BAA6-AE66B83AACE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41-45D9-BAA6-AE66B83AAC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'GRAFICOS 2019'!$Z$29:$Z$31</c:f>
              <c:strCache>
                <c:ptCount val="3"/>
                <c:pt idx="0">
                  <c:v>OHAS 18001</c:v>
                </c:pt>
                <c:pt idx="2">
                  <c:v>Otra</c:v>
                </c:pt>
              </c:strCache>
            </c:strRef>
          </c:cat>
          <c:val>
            <c:numRef>
              <c:f>'GRAFICOS 2019'!$AA$29:$AA$31</c:f>
              <c:numCache>
                <c:formatCode>General</c:formatCode>
                <c:ptCount val="3"/>
                <c:pt idx="0" formatCode="0%">
                  <c:v>0.4576271186440678</c:v>
                </c:pt>
                <c:pt idx="2" formatCode="0%">
                  <c:v>0.52542372881355937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41-45D9-BAA6-AE66B83AAC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'[BASE GENERAL STHMA 2019 JCB.xlsx]BASE GENERAL'!$AG$5:$AG$94</cx:f>
        <cx:lvl ptCount="90" formatCode="_(* #.##0,00_);_(* \(#.##0,00\);_(* &quot;-&quot;??_);_(@_)">
          <cx:pt idx="0">14.402693303647782</cx:pt>
          <cx:pt idx="1">0</cx:pt>
          <cx:pt idx="2">0.52840367927481879</cx:pt>
          <cx:pt idx="3">17.037225043716834</cx:pt>
          <cx:pt idx="4">1.5468408148179924</cx:pt>
          <cx:pt idx="5">22.975505264340178</cx:pt>
          <cx:pt idx="6">28.465718358124803</cx:pt>
          <cx:pt idx="7">1.7760727479397556</cx:pt>
          <cx:pt idx="8">4.1795690145460132</cx:pt>
          <cx:pt idx="9">2.3140345423649586</cx:pt>
          <cx:pt idx="10">2.1997731655505333</cx:pt>
          <cx:pt idx="12">11.049723756906078</cx:pt>
          <cx:pt idx="13">2.1584733545341104</cx:pt>
          <cx:pt idx="14">0</cx:pt>
          <cx:pt idx="15">2.4224806201550386</cx:pt>
          <cx:pt idx="16">3.0447795731827996</cx:pt>
          <cx:pt idx="17">4.0552660818689548</cx:pt>
          <cx:pt idx="18">7.5</cx:pt>
          <cx:pt idx="19">10.099648706356893</cx:pt>
          <cx:pt idx="20">25.769258939716956</cx:pt>
          <cx:pt idx="21">3.5160908765472505</cx:pt>
          <cx:pt idx="22">9.9523753956380236</cx:pt>
          <cx:pt idx="23">21.06504887091338</cx:pt>
          <cx:pt idx="24">11.870845204178538</cx:pt>
          <cx:pt idx="25">6.8772653028510282</cx:pt>
          <cx:pt idx="26">5.6244450654059044</cx:pt>
          <cx:pt idx="27">2.6535178539105746</cx:pt>
          <cx:pt idx="28">0</cx:pt>
          <cx:pt idx="29">23.88277093691682</cx:pt>
          <cx:pt idx="30">21.93930272508079</cx:pt>
          <cx:pt idx="31">9.3376929984421615</cx:pt>
          <cx:pt idx="33">17.024609072414176</cx:pt>
          <cx:pt idx="34">4.2466184334696448</cx:pt>
          <cx:pt idx="35">19.588830448878049</cx:pt>
          <cx:pt idx="36">15.836032201222999</cx:pt>
          <cx:pt idx="37">0</cx:pt>
          <cx:pt idx="38">23.588443017105941</cx:pt>
          <cx:pt idx="39">5.7002590055185633</cx:pt>
          <cx:pt idx="40">1.7223324514991181</cx:pt>
          <cx:pt idx="41">1.5029171622118531</cx:pt>
          <cx:pt idx="42">2.3842221713588159</cx:pt>
          <cx:pt idx="43">5.8722565244174065</cx:pt>
          <cx:pt idx="44">7.5129288667056162</cx:pt>
          <cx:pt idx="45">10.811065813837377</cx:pt>
          <cx:pt idx="47">11.022226419299423</cx:pt>
          <cx:pt idx="48">4.9697837150127224</cx:pt>
          <cx:pt idx="49">12.970505071467484</cx:pt>
          <cx:pt idx="50">8.1152243822654313</cx:pt>
          <cx:pt idx="51">8.0860790063826116</cx:pt>
          <cx:pt idx="52">3.4424284818270756</cx:pt>
          <cx:pt idx="53">2.7475546763380589</cx:pt>
          <cx:pt idx="54">2.3857845413885901</cx:pt>
          <cx:pt idx="55">13.739060751290507</cx:pt>
          <cx:pt idx="56">8.9570063694267521</cx:pt>
          <cx:pt idx="57">10.134148487386209</cx:pt>
          <cx:pt idx="58">2.9011743953952558</cx:pt>
          <cx:pt idx="59">23.98112741042863</cx:pt>
          <cx:pt idx="60">7.7429965241688601</cx:pt>
          <cx:pt idx="61">0</cx:pt>
          <cx:pt idx="62">3.980143154251067</cx:pt>
          <cx:pt idx="63">1.9832056314173836</cx:pt>
          <cx:pt idx="64">3.2031859182821933</cx:pt>
          <cx:pt idx="65">2.3734164697170517</cx:pt>
          <cx:pt idx="66">4.9647013471092514</cx:pt>
          <cx:pt idx="67">1.9260444346427159</cx:pt>
          <cx:pt idx="68">22.881175574152103</cx:pt>
          <cx:pt idx="69">9.5697804465712863</cx:pt>
          <cx:pt idx="70">15.655074395171468</cx:pt>
          <cx:pt idx="71">17.43367575978138</cx:pt>
          <cx:pt idx="72">2.3776373694850452</cx:pt>
          <cx:pt idx="73">0</cx:pt>
          <cx:pt idx="74">35.485673693338036</cx:pt>
          <cx:pt idx="75">24.90951256799783</cx:pt>
          <cx:pt idx="76">2.9494495609419888</cx:pt>
          <cx:pt idx="77">0</cx:pt>
          <cx:pt idx="78">20.570029809401532</cx:pt>
          <cx:pt idx="79">56.223206128329466</cx:pt>
          <cx:pt idx="80">6.6184528994626177</cx:pt>
          <cx:pt idx="81">15.617679212868968</cx:pt>
          <cx:pt idx="82">5.840427830806699</cx:pt>
          <cx:pt idx="83">2.7558000712656789</cx:pt>
          <cx:pt idx="84">28.462559282174254</cx:pt>
          <cx:pt idx="85">5.7019532040700538</cx:pt>
          <cx:pt idx="86">1.2314937280024434</cx:pt>
          <cx:pt idx="87">3.2049946636838849</cx:pt>
          <cx:pt idx="88">11.066545211332972</cx:pt>
          <cx:pt idx="89">0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s-UY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TFCPSIPT</a:t>
            </a:r>
            <a:r>
              <a:rPr lang="es-UY"/>
              <a:t> -2019</a:t>
            </a:r>
            <a:endParaRPr lang="es-E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boxWhisker" uniqueId="{DCB6A958-18FF-4645-942F-73CFA1E3A61E}">
          <cx:spPr>
            <a:solidFill>
              <a:schemeClr val="accent2">
                <a:lumMod val="60000"/>
                <a:lumOff val="4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/>
                </a:pPr>
                <a:endParaRPr lang="es-ES" sz="12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/>
            </a:pPr>
            <a:endParaRPr lang="es-ES" sz="14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0.4192</cdr:x>
      <cdr:y>0.21611</cdr:y>
    </cdr:from>
    <cdr:to>
      <cdr:x>0.74211</cdr:x>
      <cdr:y>0.83616</cdr:y>
    </cdr:to>
    <cdr:grpSp>
      <cdr:nvGrpSpPr>
        <cdr:cNvPr id="8" name="7 Grupo">
          <a:extLst xmlns:a="http://schemas.openxmlformats.org/drawingml/2006/main">
            <a:ext uri="{FF2B5EF4-FFF2-40B4-BE49-F238E27FC236}">
              <a16:creationId xmlns="" xmlns:a16="http://schemas.microsoft.com/office/drawing/2014/main" id="{CF5856D0-EC70-4A34-9E73-26D76D79E495}"/>
            </a:ext>
          </a:extLst>
        </cdr:cNvPr>
        <cdr:cNvGrpSpPr/>
      </cdr:nvGrpSpPr>
      <cdr:grpSpPr>
        <a:xfrm xmlns:a="http://schemas.openxmlformats.org/drawingml/2006/main">
          <a:off x="2771781" y="974862"/>
          <a:ext cx="2135105" cy="2797018"/>
          <a:chOff x="4526160" y="72707"/>
          <a:chExt cx="2232248" cy="2797060"/>
        </a:xfrm>
      </cdr:grpSpPr>
      <cdr:sp macro="" textlink="">
        <cdr:nvSpPr>
          <cdr:cNvPr id="2" name="1 Elipse"/>
          <cdr:cNvSpPr/>
        </cdr:nvSpPr>
        <cdr:spPr>
          <a:xfrm xmlns:a="http://schemas.openxmlformats.org/drawingml/2006/main">
            <a:off x="4526160" y="800297"/>
            <a:ext cx="576064" cy="5760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4">
              <a:lumMod val="7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endParaRPr lang="es-AR" dirty="0"/>
          </a:p>
        </cdr:txBody>
      </cdr:sp>
      <cdr:sp macro="" textlink="">
        <cdr:nvSpPr>
          <cdr:cNvPr id="4" name="1 Elipse"/>
          <cdr:cNvSpPr/>
        </cdr:nvSpPr>
        <cdr:spPr>
          <a:xfrm xmlns:a="http://schemas.openxmlformats.org/drawingml/2006/main">
            <a:off x="4526160" y="2255478"/>
            <a:ext cx="576064" cy="5760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5">
              <a:lumMod val="7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s-AR" dirty="0"/>
          </a:p>
        </cdr:txBody>
      </cdr:sp>
      <cdr:sp macro="" textlink="">
        <cdr:nvSpPr>
          <cdr:cNvPr id="5" name="4 CuadroTexto"/>
          <cdr:cNvSpPr txBox="1"/>
        </cdr:nvSpPr>
        <cdr:spPr>
          <a:xfrm xmlns:a="http://schemas.openxmlformats.org/drawingml/2006/main">
            <a:off x="5390255" y="144714"/>
            <a:ext cx="1368153" cy="272505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s-AR" sz="1400" dirty="0"/>
              <a:t>SI – 2019 (68%)</a:t>
            </a:r>
          </a:p>
          <a:p xmlns:a="http://schemas.openxmlformats.org/drawingml/2006/main">
            <a:endParaRPr lang="es-AR" sz="1400" dirty="0"/>
          </a:p>
          <a:p xmlns:a="http://schemas.openxmlformats.org/drawingml/2006/main">
            <a:endParaRPr lang="es-AR" sz="1400" dirty="0"/>
          </a:p>
          <a:p xmlns:a="http://schemas.openxmlformats.org/drawingml/2006/main">
            <a:endParaRPr lang="es-AR" sz="1400" dirty="0"/>
          </a:p>
          <a:p xmlns:a="http://schemas.openxmlformats.org/drawingml/2006/main">
            <a:r>
              <a:rPr lang="es-AR" sz="1400" dirty="0"/>
              <a:t>NO – 2019</a:t>
            </a:r>
          </a:p>
          <a:p xmlns:a="http://schemas.openxmlformats.org/drawingml/2006/main">
            <a:endParaRPr lang="es-AR" sz="1400" dirty="0"/>
          </a:p>
          <a:p xmlns:a="http://schemas.openxmlformats.org/drawingml/2006/main">
            <a:endParaRPr lang="es-AR" sz="1400" dirty="0"/>
          </a:p>
          <a:p xmlns:a="http://schemas.openxmlformats.org/drawingml/2006/main">
            <a:r>
              <a:rPr lang="es-AR" sz="1400" dirty="0"/>
              <a:t>SI</a:t>
            </a:r>
          </a:p>
          <a:p xmlns:a="http://schemas.openxmlformats.org/drawingml/2006/main">
            <a:r>
              <a:rPr lang="es-AR" sz="1400" dirty="0"/>
              <a:t>2017 - 2018</a:t>
            </a:r>
          </a:p>
          <a:p xmlns:a="http://schemas.openxmlformats.org/drawingml/2006/main">
            <a:endParaRPr lang="es-AR" sz="1400" dirty="0"/>
          </a:p>
          <a:p xmlns:a="http://schemas.openxmlformats.org/drawingml/2006/main">
            <a:r>
              <a:rPr lang="es-AR" sz="1400" dirty="0"/>
              <a:t>NO</a:t>
            </a:r>
          </a:p>
          <a:p xmlns:a="http://schemas.openxmlformats.org/drawingml/2006/main">
            <a:r>
              <a:rPr lang="es-AR" sz="1400" dirty="0"/>
              <a:t>2017-2018</a:t>
            </a:r>
          </a:p>
          <a:p xmlns:a="http://schemas.openxmlformats.org/drawingml/2006/main">
            <a:endParaRPr lang="es-AR" sz="1400" dirty="0"/>
          </a:p>
        </cdr:txBody>
      </cdr:sp>
      <cdr:sp macro="" textlink="">
        <cdr:nvSpPr>
          <cdr:cNvPr id="6" name="1 Elipse"/>
          <cdr:cNvSpPr/>
        </cdr:nvSpPr>
        <cdr:spPr>
          <a:xfrm xmlns:a="http://schemas.openxmlformats.org/drawingml/2006/main">
            <a:off x="4526160" y="72707"/>
            <a:ext cx="576064" cy="5760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4">
              <a:lumMod val="60000"/>
              <a:lumOff val="40000"/>
              <a:alpha val="54118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s-AR" dirty="0"/>
          </a:p>
        </cdr:txBody>
      </cdr:sp>
      <cdr:sp macro="" textlink="">
        <cdr:nvSpPr>
          <cdr:cNvPr id="7" name="1 Elipse"/>
          <cdr:cNvSpPr/>
        </cdr:nvSpPr>
        <cdr:spPr>
          <a:xfrm xmlns:a="http://schemas.openxmlformats.org/drawingml/2006/main">
            <a:off x="4526160" y="1527887"/>
            <a:ext cx="576064" cy="5760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5">
              <a:lumMod val="60000"/>
              <a:lumOff val="40000"/>
              <a:alpha val="54118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s-AR" dirty="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0.03774</cdr:x>
      <cdr:y>0.13115</cdr:y>
    </cdr:from>
    <cdr:to>
      <cdr:x>0.26014</cdr:x>
      <cdr:y>0.21523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696B3F28-812C-4102-AF65-7EAC1582CB41}"/>
            </a:ext>
          </a:extLst>
        </cdr:cNvPr>
        <cdr:cNvSpPr txBox="1"/>
      </cdr:nvSpPr>
      <cdr:spPr>
        <a:xfrm xmlns:a="http://schemas.openxmlformats.org/drawingml/2006/main">
          <a:off x="288032" y="576064"/>
          <a:ext cx="16975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A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UY" dirty="0"/>
            <a:t>En porcentaje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A8D4-5FB9-4DFE-AB9C-4BA0B1D970DC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29837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761" y="9443241"/>
            <a:ext cx="2929837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8D7F-C479-490D-B8A7-21B6B73300A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860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C798-FECA-4C5D-8B6A-7E42DD7D51DE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EF8E-80E8-45C1-BD45-C843669A5808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409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113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927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429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167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01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023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508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53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087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4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D9FABE-FC98-42E0-8B6A-5A5728C85FE0}" type="datetimeFigureOut">
              <a:rPr lang="es-AR" smtClean="0"/>
              <a:t>15/5/2019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8475DF-4AD7-4DBB-A1C4-4C889E1CFE6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349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857ADF4-7B32-46FC-BAA0-944750C05A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35123" y="557930"/>
            <a:ext cx="1056877" cy="882431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1D48417-CEC1-4BE4-85C9-C12733A466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476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C6809DE-3170-48D8-AF3B-F28E1496FA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612" y="6451873"/>
            <a:ext cx="12192000" cy="4446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4721416-1427-445B-9D9D-8048A42A34E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1613" y="6021288"/>
            <a:ext cx="1075247" cy="8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cier@cier.or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4.xml"/><Relationship Id="rId7" Type="http://schemas.microsoft.com/office/2014/relationships/chartEx" Target="../charts/chartEx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Hoja_de_c_lculo_de_Microsoft_Excel10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cier@cier.or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correa@epm.com.co" TargetMode="External"/><Relationship Id="rId2" Type="http://schemas.openxmlformats.org/officeDocument/2006/relationships/hyperlink" Target="mailto:dario.consolani@transener.com.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cbelza@cier.or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4.xlsx"/><Relationship Id="rId3" Type="http://schemas.openxmlformats.org/officeDocument/2006/relationships/chart" Target="../charts/chart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3.xlsx"/><Relationship Id="rId5" Type="http://schemas.openxmlformats.org/officeDocument/2006/relationships/image" Target="../media/image12.emf"/><Relationship Id="rId4" Type="http://schemas.openxmlformats.org/officeDocument/2006/relationships/package" Target="../embeddings/Hoja_de_c_lculo_de_Microsoft_Excel2.xlsx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5600" y="1961686"/>
            <a:ext cx="7560840" cy="1283230"/>
          </a:xfrm>
        </p:spPr>
        <p:txBody>
          <a:bodyPr>
            <a:noAutofit/>
          </a:bodyPr>
          <a:lstStyle/>
          <a:p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RESUMEN DE LA ENCUESTA REGIONAL DE SALUD Y SEGURIDAD EN EL TRABAJO 2019</a:t>
            </a:r>
          </a:p>
        </p:txBody>
      </p:sp>
      <p:pic>
        <p:nvPicPr>
          <p:cNvPr id="7" name="Picture 2" descr="TAPA CIER 2015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2063552" y="4105789"/>
            <a:ext cx="1728192" cy="130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DD147B7-E6A2-4519-95DC-380AF4ACE96F}"/>
              </a:ext>
            </a:extLst>
          </p:cNvPr>
          <p:cNvSpPr/>
          <p:nvPr/>
        </p:nvSpPr>
        <p:spPr>
          <a:xfrm>
            <a:off x="1847528" y="398069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000" dirty="0"/>
              <a:t>XI SISE - 16 al 18 de Mayo de 2019</a:t>
            </a:r>
          </a:p>
          <a:p>
            <a:pPr algn="ctr"/>
            <a:r>
              <a:rPr lang="es-UY" sz="2000" dirty="0"/>
              <a:t>Cochabamba, Bolivia</a:t>
            </a:r>
          </a:p>
          <a:p>
            <a:pPr algn="ctr"/>
            <a:endParaRPr lang="es-UY" sz="2800" dirty="0"/>
          </a:p>
          <a:p>
            <a:pPr algn="ctr"/>
            <a:r>
              <a:rPr lang="es-UY" sz="1200" dirty="0"/>
              <a:t>Darío Consolani, Carlos Ignacio Correa (Coordinadores Técnicos Internacionales)</a:t>
            </a:r>
          </a:p>
          <a:p>
            <a:pPr algn="ctr"/>
            <a:r>
              <a:rPr lang="es-UY" sz="1200" dirty="0"/>
              <a:t> Juan Carlos Belza, Coordinador Internacional</a:t>
            </a:r>
          </a:p>
          <a:p>
            <a:pPr algn="ctr"/>
            <a:endParaRPr lang="es-UY" sz="1600" dirty="0"/>
          </a:p>
          <a:p>
            <a:pPr algn="ctr"/>
            <a:r>
              <a:rPr lang="es-UY" sz="1200" dirty="0"/>
              <a:t>Secretaría Ejecutiva</a:t>
            </a:r>
          </a:p>
          <a:p>
            <a:pPr algn="ctr"/>
            <a:r>
              <a:rPr lang="es-UY" sz="1200" dirty="0"/>
              <a:t>CIER - </a:t>
            </a:r>
            <a:r>
              <a:rPr lang="es-UY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secier@cier.org</a:t>
            </a:r>
            <a:endParaRPr lang="es-UY" sz="14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2CB9EBC2-FDE5-4EE2-941A-255F36C84F75}"/>
              </a:ext>
            </a:extLst>
          </p:cNvPr>
          <p:cNvCxnSpPr>
            <a:cxnSpLocks/>
          </p:cNvCxnSpPr>
          <p:nvPr/>
        </p:nvCxnSpPr>
        <p:spPr>
          <a:xfrm>
            <a:off x="2495600" y="3717032"/>
            <a:ext cx="76328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2" y="2043030"/>
            <a:ext cx="6336704" cy="230425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Resultados obtenidos</a:t>
            </a:r>
            <a:b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benchmarking 2019</a:t>
            </a:r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es-AR" sz="20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AR" sz="20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altLang="es-AR" sz="3300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altLang="es-AR" sz="3300" b="1" dirty="0">
                <a:solidFill>
                  <a:schemeClr val="tx2"/>
                </a:solidFill>
                <a:latin typeface="Calibri" pitchFamily="34" charset="0"/>
              </a:rPr>
            </a:br>
            <a:endParaRPr lang="es-AR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TAPA CIER 2015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7536161" y="2069967"/>
            <a:ext cx="2226131" cy="1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1847528" y="3497539"/>
            <a:ext cx="568863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1. Preguntas generales sobre la forma de organizar la SST en las empresas eléctricas.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7951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6B18E463-D5C1-4ADD-8BC9-01A399240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61742"/>
              </p:ext>
            </p:extLst>
          </p:nvPr>
        </p:nvGraphicFramePr>
        <p:xfrm>
          <a:off x="1912189" y="1564061"/>
          <a:ext cx="8552918" cy="395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8210430" imgH="3352710" progId="Excel.Sheet.12">
                  <p:embed/>
                </p:oleObj>
              </mc:Choice>
              <mc:Fallback>
                <p:oleObj name="Worksheet" r:id="rId3" imgW="8210430" imgH="3352710" progId="Excel.Sheet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="" xmlns:a16="http://schemas.microsoft.com/office/drawing/2014/main" id="{6B18E463-D5C1-4ADD-8BC9-01A399240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189" y="1564061"/>
                        <a:ext cx="8552918" cy="395317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>
                            <a:alpha val="37000"/>
                          </a:srgb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FC37CC-E1C1-466D-8449-5306B531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894" y="716066"/>
            <a:ext cx="7479145" cy="567232"/>
          </a:xfrm>
        </p:spPr>
        <p:txBody>
          <a:bodyPr>
            <a:normAutofit fontScale="90000"/>
          </a:bodyPr>
          <a:lstStyle/>
          <a:p>
            <a:pPr algn="l"/>
            <a:r>
              <a:rPr lang="es-UY" dirty="0"/>
              <a:t>¿CÓMO ESTAMOS ORGANIZADOS?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6C18EC9-D441-46BF-B9E1-356659FFA5B5}"/>
              </a:ext>
            </a:extLst>
          </p:cNvPr>
          <p:cNvSpPr txBox="1"/>
          <p:nvPr/>
        </p:nvSpPr>
        <p:spPr>
          <a:xfrm>
            <a:off x="1912190" y="257821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sz="1350" dirty="0"/>
          </a:p>
        </p:txBody>
      </p:sp>
      <p:sp>
        <p:nvSpPr>
          <p:cNvPr id="14" name="Hexágono 13">
            <a:extLst>
              <a:ext uri="{FF2B5EF4-FFF2-40B4-BE49-F238E27FC236}">
                <a16:creationId xmlns="" xmlns:a16="http://schemas.microsoft.com/office/drawing/2014/main" id="{A3FE663E-8F4E-4A44-B93C-D0B09AC0B2D5}"/>
              </a:ext>
            </a:extLst>
          </p:cNvPr>
          <p:cNvSpPr/>
          <p:nvPr/>
        </p:nvSpPr>
        <p:spPr>
          <a:xfrm>
            <a:off x="8321479" y="2217145"/>
            <a:ext cx="1138687" cy="102223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135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12AF132-9BDF-4612-BC8A-C395C1DF5719}"/>
              </a:ext>
            </a:extLst>
          </p:cNvPr>
          <p:cNvSpPr txBox="1"/>
          <p:nvPr/>
        </p:nvSpPr>
        <p:spPr>
          <a:xfrm>
            <a:off x="8506994" y="2474344"/>
            <a:ext cx="881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50" b="1" dirty="0"/>
              <a:t>Base 90 Empresas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BD7B27A-548E-4F3B-9695-BBCB7DFC5CE4}"/>
              </a:ext>
            </a:extLst>
          </p:cNvPr>
          <p:cNvSpPr/>
          <p:nvPr/>
        </p:nvSpPr>
        <p:spPr>
          <a:xfrm>
            <a:off x="9840417" y="2878302"/>
            <a:ext cx="439395" cy="262667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4DA7DAAA-241A-4812-8CBD-68C6E5FA3B6C}"/>
              </a:ext>
            </a:extLst>
          </p:cNvPr>
          <p:cNvSpPr/>
          <p:nvPr/>
        </p:nvSpPr>
        <p:spPr>
          <a:xfrm>
            <a:off x="9862905" y="3503120"/>
            <a:ext cx="439395" cy="262667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4BB7ACB4-DEF0-4EB4-B4E3-863DE50F1A9E}"/>
              </a:ext>
            </a:extLst>
          </p:cNvPr>
          <p:cNvSpPr/>
          <p:nvPr/>
        </p:nvSpPr>
        <p:spPr>
          <a:xfrm>
            <a:off x="9862905" y="3812998"/>
            <a:ext cx="439395" cy="262667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23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AA147D0D-0061-449F-AF6B-A2634280D5A5}"/>
              </a:ext>
            </a:extLst>
          </p:cNvPr>
          <p:cNvSpPr/>
          <p:nvPr/>
        </p:nvSpPr>
        <p:spPr>
          <a:xfrm>
            <a:off x="1848512" y="1734087"/>
            <a:ext cx="5687649" cy="10827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03513" y="399647"/>
            <a:ext cx="7910535" cy="81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EMPRESAS QUE TIENEN EN CUENTA AL PERSONAL CONTRATISTA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675997" y="4161499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68302"/>
              </p:ext>
            </p:extLst>
          </p:nvPr>
        </p:nvGraphicFramePr>
        <p:xfrm>
          <a:off x="3001973" y="2099515"/>
          <a:ext cx="6612074" cy="451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37305"/>
              </p:ext>
            </p:extLst>
          </p:nvPr>
        </p:nvGraphicFramePr>
        <p:xfrm>
          <a:off x="2082061" y="2849491"/>
          <a:ext cx="3518048" cy="334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37FC248-A48D-413B-A8A2-CC123028EA60}"/>
              </a:ext>
            </a:extLst>
          </p:cNvPr>
          <p:cNvSpPr/>
          <p:nvPr/>
        </p:nvSpPr>
        <p:spPr>
          <a:xfrm>
            <a:off x="2037293" y="1921500"/>
            <a:ext cx="5310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/>
              <a:t>¿Para el cálculo de los Indicadores su empresa tiene en cuenta al personal contratista?</a:t>
            </a:r>
          </a:p>
        </p:txBody>
      </p:sp>
    </p:spTree>
    <p:extLst>
      <p:ext uri="{BB962C8B-B14F-4D97-AF65-F5344CB8AC3E}">
        <p14:creationId xmlns:p14="http://schemas.microsoft.com/office/powerpoint/2010/main" val="7072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C55C6986-240C-4493-9566-4075F892DE71}"/>
              </a:ext>
            </a:extLst>
          </p:cNvPr>
          <p:cNvSpPr/>
          <p:nvPr/>
        </p:nvSpPr>
        <p:spPr>
          <a:xfrm>
            <a:off x="1921945" y="1723442"/>
            <a:ext cx="6423950" cy="10827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94988" y="396912"/>
            <a:ext cx="87655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800" b="1" dirty="0">
                <a:latin typeface="+mn-lt"/>
              </a:rPr>
              <a:t>PRESENCIA DE DEPTARTAMENTO DENTRO DEL ORGANIGRAMA CUYA FUNCIÓN SEA ADMINISTRAR SST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531935" y="3523539"/>
            <a:ext cx="464285" cy="3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7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535715"/>
              </p:ext>
            </p:extLst>
          </p:nvPr>
        </p:nvGraphicFramePr>
        <p:xfrm>
          <a:off x="3195782" y="2074654"/>
          <a:ext cx="7013475" cy="380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81392"/>
              </p:ext>
            </p:extLst>
          </p:nvPr>
        </p:nvGraphicFramePr>
        <p:xfrm>
          <a:off x="1768495" y="3172022"/>
          <a:ext cx="3912247" cy="313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7 Grupo"/>
          <p:cNvGrpSpPr/>
          <p:nvPr/>
        </p:nvGrpSpPr>
        <p:grpSpPr>
          <a:xfrm>
            <a:off x="5303913" y="3388045"/>
            <a:ext cx="2376263" cy="2855424"/>
            <a:chOff x="4526160" y="72707"/>
            <a:chExt cx="2232249" cy="2797060"/>
          </a:xfrm>
        </p:grpSpPr>
        <p:sp>
          <p:nvSpPr>
            <p:cNvPr id="18" name="1 Elipse"/>
            <p:cNvSpPr/>
            <p:nvPr/>
          </p:nvSpPr>
          <p:spPr>
            <a:xfrm>
              <a:off x="4526160" y="800297"/>
              <a:ext cx="576064" cy="5760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19" name="1 Elipse"/>
            <p:cNvSpPr/>
            <p:nvPr/>
          </p:nvSpPr>
          <p:spPr>
            <a:xfrm>
              <a:off x="4526160" y="2255478"/>
              <a:ext cx="576064" cy="57606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0" name="4 CuadroTexto"/>
            <p:cNvSpPr txBox="1"/>
            <p:nvPr/>
          </p:nvSpPr>
          <p:spPr>
            <a:xfrm>
              <a:off x="5246241" y="144714"/>
              <a:ext cx="1512168" cy="272505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400" dirty="0"/>
                <a:t>SI – 2019 (90%)</a:t>
              </a:r>
            </a:p>
            <a:p>
              <a:endParaRPr lang="es-AR" sz="1400" dirty="0"/>
            </a:p>
            <a:p>
              <a:endParaRPr lang="es-AR" sz="1400" dirty="0"/>
            </a:p>
            <a:p>
              <a:endParaRPr lang="es-AR" sz="1400" dirty="0"/>
            </a:p>
            <a:p>
              <a:r>
                <a:rPr lang="es-AR" sz="1400" dirty="0"/>
                <a:t>NO – 2019</a:t>
              </a:r>
            </a:p>
            <a:p>
              <a:endParaRPr lang="es-AR" sz="1400" dirty="0"/>
            </a:p>
            <a:p>
              <a:endParaRPr lang="es-AR" sz="1400" dirty="0"/>
            </a:p>
            <a:p>
              <a:r>
                <a:rPr lang="es-AR" sz="1400" dirty="0"/>
                <a:t>SI</a:t>
              </a:r>
            </a:p>
            <a:p>
              <a:r>
                <a:rPr lang="es-AR" sz="1400" dirty="0"/>
                <a:t>2017 – 2018 (96%)</a:t>
              </a:r>
            </a:p>
            <a:p>
              <a:endParaRPr lang="es-AR" sz="1400" dirty="0"/>
            </a:p>
            <a:p>
              <a:r>
                <a:rPr lang="es-AR" sz="1400" dirty="0"/>
                <a:t>NO</a:t>
              </a:r>
            </a:p>
            <a:p>
              <a:r>
                <a:rPr lang="es-AR" sz="1400" dirty="0"/>
                <a:t>2017-2018</a:t>
              </a:r>
            </a:p>
            <a:p>
              <a:endParaRPr lang="es-AR" sz="1400" dirty="0"/>
            </a:p>
          </p:txBody>
        </p:sp>
        <p:sp>
          <p:nvSpPr>
            <p:cNvPr id="21" name="1 Elipse"/>
            <p:cNvSpPr/>
            <p:nvPr/>
          </p:nvSpPr>
          <p:spPr>
            <a:xfrm>
              <a:off x="4526160" y="72707"/>
              <a:ext cx="576064" cy="57606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411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  <p:sp>
          <p:nvSpPr>
            <p:cNvPr id="22" name="1 Elipse"/>
            <p:cNvSpPr/>
            <p:nvPr/>
          </p:nvSpPr>
          <p:spPr>
            <a:xfrm>
              <a:off x="4526160" y="1527887"/>
              <a:ext cx="576064" cy="57606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411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AR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8DA7A66-9E1E-4157-B031-B6AEB65BC6D6}"/>
              </a:ext>
            </a:extLst>
          </p:cNvPr>
          <p:cNvSpPr/>
          <p:nvPr/>
        </p:nvSpPr>
        <p:spPr>
          <a:xfrm>
            <a:off x="2091938" y="1787207"/>
            <a:ext cx="6092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/>
              <a:t>¿Dentro del Organigrama Institucional, existe un departamento/ Gerencia cuya función sea la Administración del SST?</a:t>
            </a:r>
          </a:p>
        </p:txBody>
      </p:sp>
    </p:spTree>
    <p:extLst>
      <p:ext uri="{BB962C8B-B14F-4D97-AF65-F5344CB8AC3E}">
        <p14:creationId xmlns:p14="http://schemas.microsoft.com/office/powerpoint/2010/main" val="39961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768AA6EC-C1E4-4189-A95D-72FF72FA55B9}"/>
              </a:ext>
            </a:extLst>
          </p:cNvPr>
          <p:cNvSpPr/>
          <p:nvPr/>
        </p:nvSpPr>
        <p:spPr>
          <a:xfrm>
            <a:off x="5134080" y="1443775"/>
            <a:ext cx="5210392" cy="20986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981200" y="236282"/>
            <a:ext cx="8229600" cy="94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TIPOS DE CERTIFICACIONES UTILIZADAS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675997" y="4277232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790413"/>
              </p:ext>
            </p:extLst>
          </p:nvPr>
        </p:nvGraphicFramePr>
        <p:xfrm>
          <a:off x="4773229" y="2718164"/>
          <a:ext cx="47732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17518"/>
              </p:ext>
            </p:extLst>
          </p:nvPr>
        </p:nvGraphicFramePr>
        <p:xfrm>
          <a:off x="1917213" y="4128867"/>
          <a:ext cx="3726465" cy="273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4 Gráfico">
            <a:extLst>
              <a:ext uri="{FF2B5EF4-FFF2-40B4-BE49-F238E27FC236}">
                <a16:creationId xmlns="" xmlns:a16="http://schemas.microsoft.com/office/drawing/2014/main" id="{00000000-0008-0000-0C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409602"/>
              </p:ext>
            </p:extLst>
          </p:nvPr>
        </p:nvGraphicFramePr>
        <p:xfrm>
          <a:off x="2217526" y="1244696"/>
          <a:ext cx="2916555" cy="288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F113DB7-EB13-48B9-8C0B-B7112AAEE2BA}"/>
              </a:ext>
            </a:extLst>
          </p:cNvPr>
          <p:cNvSpPr txBox="1"/>
          <p:nvPr/>
        </p:nvSpPr>
        <p:spPr>
          <a:xfrm>
            <a:off x="5434393" y="1643854"/>
            <a:ext cx="4569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/>
              <a:t>¿Su empresa posee un Sistema de Gestión de Seguridad y Salud en el Trabajo?</a:t>
            </a:r>
          </a:p>
          <a:p>
            <a:endParaRPr lang="es-UY" sz="2000" dirty="0"/>
          </a:p>
          <a:p>
            <a:r>
              <a:rPr lang="es-UY" sz="2000" dirty="0"/>
              <a:t>¿En caso afirmativo, ¿Qué tipo de Certificación posee?</a:t>
            </a:r>
          </a:p>
        </p:txBody>
      </p:sp>
      <p:graphicFrame>
        <p:nvGraphicFramePr>
          <p:cNvPr id="11" name="8 Gráfico">
            <a:extLst>
              <a:ext uri="{FF2B5EF4-FFF2-40B4-BE49-F238E27FC236}">
                <a16:creationId xmlns="" xmlns:a16="http://schemas.microsoft.com/office/drawing/2014/main" id="{00000000-0008-0000-0C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196268"/>
              </p:ext>
            </p:extLst>
          </p:nvPr>
        </p:nvGraphicFramePr>
        <p:xfrm>
          <a:off x="5056259" y="4052491"/>
          <a:ext cx="4133769" cy="270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50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031E5C45-D37F-4991-BE3D-3322F74F7304}"/>
              </a:ext>
            </a:extLst>
          </p:cNvPr>
          <p:cNvSpPr/>
          <p:nvPr/>
        </p:nvSpPr>
        <p:spPr>
          <a:xfrm>
            <a:off x="1865913" y="1613319"/>
            <a:ext cx="5598238" cy="18908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807437" y="2834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AR" sz="3200" b="1" dirty="0">
                <a:latin typeface="+mn-lt"/>
              </a:rPr>
              <a:t>EMPRESA QUE UTILIZAN COMPORTAMIENTOS SEGUROS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675997" y="4115189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10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573300"/>
              </p:ext>
            </p:extLst>
          </p:nvPr>
        </p:nvGraphicFramePr>
        <p:xfrm>
          <a:off x="2045567" y="3878734"/>
          <a:ext cx="3019326" cy="263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586149"/>
              </p:ext>
            </p:extLst>
          </p:nvPr>
        </p:nvGraphicFramePr>
        <p:xfrm>
          <a:off x="7291892" y="3767464"/>
          <a:ext cx="2769740" cy="286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033506"/>
              </p:ext>
            </p:extLst>
          </p:nvPr>
        </p:nvGraphicFramePr>
        <p:xfrm>
          <a:off x="7464152" y="1484785"/>
          <a:ext cx="2573547" cy="237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F28D8BF-36FB-40DC-B217-63A7B88A9534}"/>
              </a:ext>
            </a:extLst>
          </p:cNvPr>
          <p:cNvSpPr/>
          <p:nvPr/>
        </p:nvSpPr>
        <p:spPr>
          <a:xfrm>
            <a:off x="2036376" y="1713155"/>
            <a:ext cx="52555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000" dirty="0"/>
              <a:t>¿Su empresa utiliza algunas técnicas de estudios del Comportamiento humano Seguro?</a:t>
            </a:r>
          </a:p>
          <a:p>
            <a:endParaRPr lang="es-UY" sz="2000" dirty="0"/>
          </a:p>
          <a:p>
            <a:r>
              <a:rPr lang="es-UY" sz="2000" dirty="0"/>
              <a:t>¿Utiliza herramientas como las Observaciones planeadas de Comportamiento?</a:t>
            </a:r>
          </a:p>
        </p:txBody>
      </p:sp>
      <p:graphicFrame>
        <p:nvGraphicFramePr>
          <p:cNvPr id="15" name="4 Gráfico">
            <a:extLst>
              <a:ext uri="{FF2B5EF4-FFF2-40B4-BE49-F238E27FC236}">
                <a16:creationId xmlns="" xmlns:a16="http://schemas.microsoft.com/office/drawing/2014/main" id="{00000000-0008-0000-0C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097276"/>
              </p:ext>
            </p:extLst>
          </p:nvPr>
        </p:nvGraphicFramePr>
        <p:xfrm>
          <a:off x="1944849" y="3885412"/>
          <a:ext cx="3431071" cy="263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50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erroald\Desktop\map 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9" t="53736" r="61000" b="19875"/>
          <a:stretch/>
        </p:blipFill>
        <p:spPr bwMode="auto">
          <a:xfrm>
            <a:off x="3431704" y="116633"/>
            <a:ext cx="4441652" cy="64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: esquinas redondeadas 23">
            <a:extLst>
              <a:ext uri="{FF2B5EF4-FFF2-40B4-BE49-F238E27FC236}">
                <a16:creationId xmlns="" xmlns:a16="http://schemas.microsoft.com/office/drawing/2014/main" id="{458BDEC3-BF67-4D62-91E2-95868CCB6EE4}"/>
              </a:ext>
            </a:extLst>
          </p:cNvPr>
          <p:cNvSpPr/>
          <p:nvPr/>
        </p:nvSpPr>
        <p:spPr>
          <a:xfrm>
            <a:off x="2249152" y="5026990"/>
            <a:ext cx="6223113" cy="10827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3" name="22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438400" y="4980401"/>
            <a:ext cx="60338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AR" sz="2000" dirty="0">
                <a:latin typeface="+mn-lt"/>
              </a:rPr>
              <a:t>¿En qué países la legislación acompaña al control de los factores de Riesgos Psicosociales?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672064" y="2429475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99856" y="2250623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99856" y="980729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39816" y="1508012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68008" y="3813602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4000" dirty="0">
              <a:solidFill>
                <a:srgbClr val="FF0000"/>
              </a:solidFill>
              <a:latin typeface="Wingdings" pitchFamily="2" charset="2"/>
            </a:endParaRPr>
          </a:p>
          <a:p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091743" y="692696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719736" y="404665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79060"/>
              </p:ext>
            </p:extLst>
          </p:nvPr>
        </p:nvGraphicFramePr>
        <p:xfrm>
          <a:off x="2511472" y="927643"/>
          <a:ext cx="2180372" cy="390144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180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8827">
                <a:tc>
                  <a:txBody>
                    <a:bodyPr/>
                    <a:lstStyle/>
                    <a:p>
                      <a:endParaRPr lang="es-AR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BRASIL 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COLOMBIA 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COSTA RICA 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CHILE 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ECUADOR 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EL SALVADOR 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GUATEMALA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NICARAGUA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PERU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REP. DOMINICANA</a:t>
                      </a:r>
                    </a:p>
                    <a:p>
                      <a:r>
                        <a:rPr lang="es-A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URUGUAY</a:t>
                      </a:r>
                    </a:p>
                    <a:p>
                      <a:endParaRPr lang="es-A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4885" marR="8488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3607203" y="243622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195644" y="3813602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186394" y="3235508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26" name="19 CuadroTexto"/>
          <p:cNvSpPr txBox="1"/>
          <p:nvPr/>
        </p:nvSpPr>
        <p:spPr>
          <a:xfrm>
            <a:off x="4035799" y="454345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  <p:sp>
        <p:nvSpPr>
          <p:cNvPr id="27" name="19 CuadroTexto"/>
          <p:cNvSpPr txBox="1"/>
          <p:nvPr/>
        </p:nvSpPr>
        <p:spPr>
          <a:xfrm>
            <a:off x="5067195" y="-57242"/>
            <a:ext cx="504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0000"/>
                </a:solidFill>
                <a:latin typeface="Wingdings" pitchFamily="2" charset="2"/>
              </a:rPr>
              <a:t>ü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98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11C4F579-9226-482D-B6E1-90D8B2E83DC1}"/>
              </a:ext>
            </a:extLst>
          </p:cNvPr>
          <p:cNvSpPr/>
          <p:nvPr/>
        </p:nvSpPr>
        <p:spPr>
          <a:xfrm>
            <a:off x="1766116" y="420533"/>
            <a:ext cx="5986069" cy="10827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6" name="10 Forma libre">
            <a:extLst>
              <a:ext uri="{FF2B5EF4-FFF2-40B4-BE49-F238E27FC236}">
                <a16:creationId xmlns="" xmlns:a16="http://schemas.microsoft.com/office/drawing/2014/main" id="{FCDA7BE1-4F4C-4651-BB16-622DB934BF69}"/>
              </a:ext>
            </a:extLst>
          </p:cNvPr>
          <p:cNvSpPr/>
          <p:nvPr/>
        </p:nvSpPr>
        <p:spPr>
          <a:xfrm>
            <a:off x="2900203" y="1606685"/>
            <a:ext cx="6771352" cy="1017424"/>
          </a:xfrm>
          <a:custGeom>
            <a:avLst/>
            <a:gdLst>
              <a:gd name="connsiteX0" fmla="*/ 0 w 6950012"/>
              <a:gd name="connsiteY0" fmla="*/ 0 h 1059394"/>
              <a:gd name="connsiteX1" fmla="*/ 6950012 w 6950012"/>
              <a:gd name="connsiteY1" fmla="*/ 0 h 1059394"/>
              <a:gd name="connsiteX2" fmla="*/ 6950012 w 6950012"/>
              <a:gd name="connsiteY2" fmla="*/ 1059394 h 1059394"/>
              <a:gd name="connsiteX3" fmla="*/ 0 w 6950012"/>
              <a:gd name="connsiteY3" fmla="*/ 1059394 h 1059394"/>
              <a:gd name="connsiteX4" fmla="*/ 0 w 6950012"/>
              <a:gd name="connsiteY4" fmla="*/ 0 h 105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0012" h="1059394">
                <a:moveTo>
                  <a:pt x="0" y="0"/>
                </a:moveTo>
                <a:lnTo>
                  <a:pt x="6950012" y="0"/>
                </a:lnTo>
                <a:lnTo>
                  <a:pt x="6950012" y="1059394"/>
                </a:lnTo>
                <a:lnTo>
                  <a:pt x="0" y="105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08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tx2"/>
                </a:solidFill>
                <a:latin typeface="Century Gothic" pitchFamily="34" charset="0"/>
              </a:rPr>
              <a:t>66% de las empresas indicó que existe </a:t>
            </a:r>
            <a:r>
              <a:rPr lang="es-UY" sz="1600" b="1" dirty="0">
                <a:solidFill>
                  <a:schemeClr val="tx2"/>
                </a:solidFill>
                <a:latin typeface="Century Gothic" pitchFamily="34" charset="0"/>
              </a:rPr>
              <a:t>en su país </a:t>
            </a:r>
            <a:r>
              <a:rPr lang="es-UY" sz="1600" dirty="0">
                <a:solidFill>
                  <a:schemeClr val="tx2"/>
                </a:solidFill>
                <a:latin typeface="Century Gothic" pitchFamily="34" charset="0"/>
              </a:rPr>
              <a:t>alguna </a:t>
            </a:r>
            <a:r>
              <a:rPr lang="es-UY" sz="1600" b="1" dirty="0">
                <a:solidFill>
                  <a:schemeClr val="tx2"/>
                </a:solidFill>
                <a:latin typeface="Century Gothic" pitchFamily="34" charset="0"/>
              </a:rPr>
              <a:t>norma </a:t>
            </a:r>
            <a:r>
              <a:rPr lang="es-UY" sz="1600" dirty="0">
                <a:solidFill>
                  <a:schemeClr val="tx2"/>
                </a:solidFill>
                <a:latin typeface="Century Gothic" pitchFamily="34" charset="0"/>
              </a:rPr>
              <a:t>que obligue a las empresas a realizar </a:t>
            </a:r>
            <a:r>
              <a:rPr lang="es-UY" sz="1600" b="1" dirty="0">
                <a:solidFill>
                  <a:schemeClr val="tx2"/>
                </a:solidFill>
                <a:latin typeface="Century Gothic" pitchFamily="34" charset="0"/>
              </a:rPr>
              <a:t>acciones</a:t>
            </a:r>
            <a:r>
              <a:rPr lang="es-UY" sz="1600" dirty="0">
                <a:solidFill>
                  <a:schemeClr val="tx2"/>
                </a:solidFill>
                <a:latin typeface="Century Gothic" pitchFamily="34" charset="0"/>
              </a:rPr>
              <a:t> para controlar los </a:t>
            </a:r>
            <a:r>
              <a:rPr lang="es-UY" sz="1600" b="1" dirty="0">
                <a:solidFill>
                  <a:schemeClr val="tx2"/>
                </a:solidFill>
                <a:latin typeface="Century Gothic" pitchFamily="34" charset="0"/>
              </a:rPr>
              <a:t>factores de riesgo psicosocial y/o el estrés</a:t>
            </a:r>
            <a:r>
              <a:rPr lang="es-UY" sz="1600" dirty="0">
                <a:solidFill>
                  <a:schemeClr val="tx2"/>
                </a:solidFill>
                <a:latin typeface="Century Gothic" pitchFamily="34" charset="0"/>
              </a:rPr>
              <a:t>.</a:t>
            </a:r>
            <a:endParaRPr lang="es-AR" sz="160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811455" y="338077"/>
            <a:ext cx="64447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AR" sz="2000" dirty="0">
                <a:latin typeface="+mn-lt"/>
              </a:rPr>
              <a:t>¿En qué países la legislación acompaña al control de los factores de Riesgo?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884341" y="4603745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7" name="6 Grupo"/>
          <p:cNvGrpSpPr/>
          <p:nvPr/>
        </p:nvGrpSpPr>
        <p:grpSpPr>
          <a:xfrm>
            <a:off x="2167698" y="2930779"/>
            <a:ext cx="7449014" cy="3589190"/>
            <a:chOff x="513300" y="801936"/>
            <a:chExt cx="7645554" cy="4502424"/>
          </a:xfrm>
        </p:grpSpPr>
        <p:sp>
          <p:nvSpPr>
            <p:cNvPr id="11" name="10 Forma libre"/>
            <p:cNvSpPr/>
            <p:nvPr/>
          </p:nvSpPr>
          <p:spPr>
            <a:xfrm>
              <a:off x="1208842" y="801937"/>
              <a:ext cx="6950012" cy="1191818"/>
            </a:xfrm>
            <a:custGeom>
              <a:avLst/>
              <a:gdLst>
                <a:gd name="connsiteX0" fmla="*/ 0 w 6950012"/>
                <a:gd name="connsiteY0" fmla="*/ 0 h 1059394"/>
                <a:gd name="connsiteX1" fmla="*/ 6950012 w 6950012"/>
                <a:gd name="connsiteY1" fmla="*/ 0 h 1059394"/>
                <a:gd name="connsiteX2" fmla="*/ 6950012 w 6950012"/>
                <a:gd name="connsiteY2" fmla="*/ 1059394 h 1059394"/>
                <a:gd name="connsiteX3" fmla="*/ 0 w 6950012"/>
                <a:gd name="connsiteY3" fmla="*/ 1059394 h 1059394"/>
                <a:gd name="connsiteX4" fmla="*/ 0 w 6950012"/>
                <a:gd name="connsiteY4" fmla="*/ 0 h 10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0012" h="1059394">
                  <a:moveTo>
                    <a:pt x="0" y="0"/>
                  </a:moveTo>
                  <a:lnTo>
                    <a:pt x="6950012" y="0"/>
                  </a:lnTo>
                  <a:lnTo>
                    <a:pt x="6950012" y="1059394"/>
                  </a:lnTo>
                  <a:lnTo>
                    <a:pt x="0" y="105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0894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solidFill>
                    <a:schemeClr val="tx2"/>
                  </a:solidFill>
                  <a:latin typeface="Century Gothic" pitchFamily="34" charset="0"/>
                </a:rPr>
                <a:t>Factores de Riesgo Psicosociales: </a:t>
              </a:r>
              <a:r>
                <a:rPr lang="es-ES" sz="1600" dirty="0">
                  <a:solidFill>
                    <a:schemeClr val="tx2"/>
                  </a:solidFill>
                  <a:latin typeface="Century Gothic" pitchFamily="34" charset="0"/>
                </a:rPr>
                <a:t>Un </a:t>
              </a:r>
              <a:r>
                <a:rPr lang="es-ES" sz="1600" b="1" dirty="0">
                  <a:solidFill>
                    <a:schemeClr val="tx2"/>
                  </a:solidFill>
                  <a:latin typeface="Century Gothic" pitchFamily="34" charset="0"/>
                </a:rPr>
                <a:t>84%</a:t>
              </a:r>
              <a:r>
                <a:rPr lang="es-ES" sz="1600" dirty="0">
                  <a:solidFill>
                    <a:schemeClr val="tx2"/>
                  </a:solidFill>
                  <a:latin typeface="Century Gothic" pitchFamily="34" charset="0"/>
                </a:rPr>
                <a:t> de las empresas participantes trabajan sobre ese aspecto.</a:t>
              </a:r>
              <a:endParaRPr lang="es-AR" sz="1600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546721" y="801936"/>
              <a:ext cx="1324242" cy="1324242"/>
            </a:xfrm>
            <a:prstGeom prst="ellips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Forma libre"/>
            <p:cNvSpPr/>
            <p:nvPr/>
          </p:nvSpPr>
          <p:spPr>
            <a:xfrm>
              <a:off x="1593932" y="2491945"/>
              <a:ext cx="6564922" cy="1090901"/>
            </a:xfrm>
            <a:custGeom>
              <a:avLst/>
              <a:gdLst>
                <a:gd name="connsiteX0" fmla="*/ 0 w 6564922"/>
                <a:gd name="connsiteY0" fmla="*/ 0 h 1059394"/>
                <a:gd name="connsiteX1" fmla="*/ 6564922 w 6564922"/>
                <a:gd name="connsiteY1" fmla="*/ 0 h 1059394"/>
                <a:gd name="connsiteX2" fmla="*/ 6564922 w 6564922"/>
                <a:gd name="connsiteY2" fmla="*/ 1059394 h 1059394"/>
                <a:gd name="connsiteX3" fmla="*/ 0 w 6564922"/>
                <a:gd name="connsiteY3" fmla="*/ 1059394 h 1059394"/>
                <a:gd name="connsiteX4" fmla="*/ 0 w 6564922"/>
                <a:gd name="connsiteY4" fmla="*/ 0 h 10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4922" h="1059394">
                  <a:moveTo>
                    <a:pt x="0" y="0"/>
                  </a:moveTo>
                  <a:lnTo>
                    <a:pt x="6564922" y="0"/>
                  </a:lnTo>
                  <a:lnTo>
                    <a:pt x="6564922" y="1059394"/>
                  </a:lnTo>
                  <a:lnTo>
                    <a:pt x="0" y="10593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0894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chemeClr val="tx2"/>
                  </a:solidFill>
                  <a:latin typeface="Century Gothic" pitchFamily="34" charset="0"/>
                </a:rPr>
                <a:t>Un </a:t>
              </a:r>
              <a:r>
                <a:rPr lang="es-ES" sz="1600" b="1" dirty="0">
                  <a:solidFill>
                    <a:schemeClr val="tx2"/>
                  </a:solidFill>
                  <a:latin typeface="Century Gothic" pitchFamily="34" charset="0"/>
                </a:rPr>
                <a:t>80% </a:t>
              </a:r>
              <a:r>
                <a:rPr lang="es-ES" sz="1600" dirty="0">
                  <a:solidFill>
                    <a:schemeClr val="tx2"/>
                  </a:solidFill>
                  <a:latin typeface="Century Gothic" pitchFamily="34" charset="0"/>
                </a:rPr>
                <a:t>realiza acciones para intervenir este tipo de factores. Aumentó un 4% en relación a 2018.</a:t>
              </a:r>
              <a:endParaRPr lang="es-AR" sz="1600" dirty="0"/>
            </a:p>
          </p:txBody>
        </p:sp>
        <p:sp>
          <p:nvSpPr>
            <p:cNvPr id="15" name="14 Elipse"/>
            <p:cNvSpPr/>
            <p:nvPr/>
          </p:nvSpPr>
          <p:spPr>
            <a:xfrm>
              <a:off x="513300" y="2391027"/>
              <a:ext cx="1324242" cy="1324242"/>
            </a:xfrm>
            <a:prstGeom prst="ellipse">
              <a:avLst/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Forma libre"/>
            <p:cNvSpPr/>
            <p:nvPr/>
          </p:nvSpPr>
          <p:spPr>
            <a:xfrm>
              <a:off x="1208842" y="3959965"/>
              <a:ext cx="6950012" cy="1211971"/>
            </a:xfrm>
            <a:custGeom>
              <a:avLst/>
              <a:gdLst>
                <a:gd name="connsiteX0" fmla="*/ 0 w 6950012"/>
                <a:gd name="connsiteY0" fmla="*/ 0 h 1059394"/>
                <a:gd name="connsiteX1" fmla="*/ 6950012 w 6950012"/>
                <a:gd name="connsiteY1" fmla="*/ 0 h 1059394"/>
                <a:gd name="connsiteX2" fmla="*/ 6950012 w 6950012"/>
                <a:gd name="connsiteY2" fmla="*/ 1059394 h 1059394"/>
                <a:gd name="connsiteX3" fmla="*/ 0 w 6950012"/>
                <a:gd name="connsiteY3" fmla="*/ 1059394 h 1059394"/>
                <a:gd name="connsiteX4" fmla="*/ 0 w 6950012"/>
                <a:gd name="connsiteY4" fmla="*/ 0 h 10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0012" h="1059394">
                  <a:moveTo>
                    <a:pt x="0" y="0"/>
                  </a:moveTo>
                  <a:lnTo>
                    <a:pt x="6950012" y="0"/>
                  </a:lnTo>
                  <a:lnTo>
                    <a:pt x="6950012" y="1059394"/>
                  </a:lnTo>
                  <a:lnTo>
                    <a:pt x="0" y="10593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0894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solidFill>
                    <a:schemeClr val="tx2"/>
                  </a:solidFill>
                  <a:latin typeface="Century Gothic" pitchFamily="34" charset="0"/>
                </a:rPr>
                <a:t>Estrés Laboral: </a:t>
              </a:r>
              <a:r>
                <a:rPr lang="es-ES" sz="1600" dirty="0">
                  <a:solidFill>
                    <a:schemeClr val="tx2"/>
                  </a:solidFill>
                  <a:latin typeface="Century Gothic" pitchFamily="34" charset="0"/>
                </a:rPr>
                <a:t>Un </a:t>
              </a:r>
              <a:r>
                <a:rPr lang="es-ES" sz="1600" b="1" dirty="0">
                  <a:solidFill>
                    <a:schemeClr val="tx2"/>
                  </a:solidFill>
                  <a:latin typeface="Century Gothic" pitchFamily="34" charset="0"/>
                </a:rPr>
                <a:t>76%</a:t>
              </a:r>
              <a:r>
                <a:rPr lang="es-ES" sz="1600" dirty="0">
                  <a:solidFill>
                    <a:schemeClr val="tx2"/>
                  </a:solidFill>
                  <a:latin typeface="Century Gothic" pitchFamily="34" charset="0"/>
                </a:rPr>
                <a:t> realizan acciones para trabajar sobre esta problemática.</a:t>
              </a:r>
              <a:endParaRPr lang="es-AR" sz="1600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546721" y="3980118"/>
              <a:ext cx="1324242" cy="1324242"/>
            </a:xfrm>
            <a:prstGeom prst="ellipse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17 CuadroTexto"/>
          <p:cNvSpPr txBox="1"/>
          <p:nvPr/>
        </p:nvSpPr>
        <p:spPr>
          <a:xfrm>
            <a:off x="2342512" y="3075290"/>
            <a:ext cx="111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70C0"/>
                </a:solidFill>
              </a:rPr>
              <a:t>84%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375074" y="4359270"/>
            <a:ext cx="111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accent3">
                    <a:lumMod val="75000"/>
                  </a:schemeClr>
                </a:solidFill>
              </a:rPr>
              <a:t>80%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342512" y="5638204"/>
            <a:ext cx="111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accent6">
                    <a:lumMod val="75000"/>
                  </a:schemeClr>
                </a:solidFill>
              </a:rPr>
              <a:t>76%</a:t>
            </a:r>
          </a:p>
        </p:txBody>
      </p:sp>
      <p:sp>
        <p:nvSpPr>
          <p:cNvPr id="2" name="1 Flecha arriba"/>
          <p:cNvSpPr/>
          <p:nvPr/>
        </p:nvSpPr>
        <p:spPr>
          <a:xfrm>
            <a:off x="9760728" y="2750471"/>
            <a:ext cx="720080" cy="1059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9" name="18 Flecha arriba"/>
          <p:cNvSpPr/>
          <p:nvPr/>
        </p:nvSpPr>
        <p:spPr>
          <a:xfrm>
            <a:off x="9760728" y="4130999"/>
            <a:ext cx="720080" cy="1059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" name="21 Flecha arriba"/>
          <p:cNvSpPr/>
          <p:nvPr/>
        </p:nvSpPr>
        <p:spPr>
          <a:xfrm>
            <a:off x="9760729" y="5480780"/>
            <a:ext cx="761179" cy="1059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9856425" y="2953458"/>
            <a:ext cx="761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10%</a:t>
            </a: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r>
              <a:rPr lang="es-AR" b="1" dirty="0">
                <a:solidFill>
                  <a:schemeClr val="bg1"/>
                </a:solidFill>
              </a:rPr>
              <a:t>4 %</a:t>
            </a: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endParaRPr lang="es-AR" b="1" dirty="0">
              <a:solidFill>
                <a:schemeClr val="bg1"/>
              </a:solidFill>
            </a:endParaRPr>
          </a:p>
          <a:p>
            <a:r>
              <a:rPr lang="es-AR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4" name="12 Elipse">
            <a:extLst>
              <a:ext uri="{FF2B5EF4-FFF2-40B4-BE49-F238E27FC236}">
                <a16:creationId xmlns="" xmlns:a16="http://schemas.microsoft.com/office/drawing/2014/main" id="{C4864157-3DD5-49FC-B288-A14B7D46287B}"/>
              </a:ext>
            </a:extLst>
          </p:cNvPr>
          <p:cNvSpPr/>
          <p:nvPr/>
        </p:nvSpPr>
        <p:spPr>
          <a:xfrm>
            <a:off x="2167698" y="1654956"/>
            <a:ext cx="1290200" cy="10556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5" name="17 CuadroTexto">
            <a:extLst>
              <a:ext uri="{FF2B5EF4-FFF2-40B4-BE49-F238E27FC236}">
                <a16:creationId xmlns="" xmlns:a16="http://schemas.microsoft.com/office/drawing/2014/main" id="{E08334C3-4632-4EEC-9FF3-321972B983DA}"/>
              </a:ext>
            </a:extLst>
          </p:cNvPr>
          <p:cNvSpPr txBox="1"/>
          <p:nvPr/>
        </p:nvSpPr>
        <p:spPr>
          <a:xfrm>
            <a:off x="2342511" y="1868951"/>
            <a:ext cx="111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accent2">
                    <a:lumMod val="75000"/>
                  </a:schemeClr>
                </a:solidFill>
              </a:rPr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627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2" y="2043030"/>
            <a:ext cx="6336704" cy="230425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Resultados obtenidos</a:t>
            </a:r>
            <a:b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benchmarking 2019</a:t>
            </a:r>
            <a: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s-AR" sz="32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es-AR" sz="20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AR" sz="20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altLang="es-AR" sz="3300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altLang="es-AR" sz="3300" b="1" dirty="0">
                <a:solidFill>
                  <a:schemeClr val="tx2"/>
                </a:solidFill>
                <a:latin typeface="Calibri" pitchFamily="34" charset="0"/>
              </a:rPr>
            </a:br>
            <a:endParaRPr lang="es-AR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TAPA CIER 2015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1580246" y="4869160"/>
            <a:ext cx="2226131" cy="1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1991544" y="3582144"/>
            <a:ext cx="5472608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altLang="es-AR" sz="3300" b="1" dirty="0">
                <a:solidFill>
                  <a:schemeClr val="tx2"/>
                </a:solidFill>
              </a:rPr>
              <a:t>2. Indicadores Proactivos y Reactivos de Empresas que consideran en los mismos al Personal Propio y sus Contratistas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16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C6E12B39-661A-4242-AADA-EF8352144B7C}"/>
              </a:ext>
            </a:extLst>
          </p:cNvPr>
          <p:cNvSpPr/>
          <p:nvPr/>
        </p:nvSpPr>
        <p:spPr>
          <a:xfrm>
            <a:off x="1775522" y="1044377"/>
            <a:ext cx="5256583" cy="55248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24FBB621-D825-4275-A7A0-066854692357}"/>
              </a:ext>
            </a:extLst>
          </p:cNvPr>
          <p:cNvSpPr txBox="1">
            <a:spLocks/>
          </p:cNvSpPr>
          <p:nvPr/>
        </p:nvSpPr>
        <p:spPr>
          <a:xfrm>
            <a:off x="1919536" y="288765"/>
            <a:ext cx="8640960" cy="61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3000" b="1" dirty="0">
                <a:latin typeface="Century Gothic" pitchFamily="34" charset="0"/>
              </a:rPr>
              <a:t>TFCPSI PT (Personal total) – Resumen General              </a:t>
            </a:r>
            <a:r>
              <a:rPr lang="es-UY" sz="1300" b="1" dirty="0">
                <a:latin typeface="Century Gothic" pitchFamily="34" charset="0"/>
              </a:rPr>
              <a:t>(No. Accidentes/Horas Trabajadas) x 1 Millón Horas</a:t>
            </a:r>
            <a:endParaRPr lang="es-UY" sz="3000" b="1" dirty="0">
              <a:latin typeface="Century Gothic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398557A-87FC-4798-AD07-E78B78524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88115"/>
              </p:ext>
            </p:extLst>
          </p:nvPr>
        </p:nvGraphicFramePr>
        <p:xfrm>
          <a:off x="1791101" y="1097727"/>
          <a:ext cx="5942162" cy="31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="" xmlns:a16="http://schemas.microsoft.com/office/drawing/2014/main" id="{F076235D-633F-44E4-9518-5A9FD3E76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5635"/>
              </p:ext>
            </p:extLst>
          </p:nvPr>
        </p:nvGraphicFramePr>
        <p:xfrm>
          <a:off x="2058755" y="3766260"/>
          <a:ext cx="2532573" cy="2493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191">
                  <a:extLst>
                    <a:ext uri="{9D8B030D-6E8A-4147-A177-3AD203B41FA5}">
                      <a16:colId xmlns="" xmlns:a16="http://schemas.microsoft.com/office/drawing/2014/main" val="2174239148"/>
                    </a:ext>
                  </a:extLst>
                </a:gridCol>
                <a:gridCol w="844191">
                  <a:extLst>
                    <a:ext uri="{9D8B030D-6E8A-4147-A177-3AD203B41FA5}">
                      <a16:colId xmlns="" xmlns:a16="http://schemas.microsoft.com/office/drawing/2014/main" val="3544865194"/>
                    </a:ext>
                  </a:extLst>
                </a:gridCol>
                <a:gridCol w="844191">
                  <a:extLst>
                    <a:ext uri="{9D8B030D-6E8A-4147-A177-3AD203B41FA5}">
                      <a16:colId xmlns="" xmlns:a16="http://schemas.microsoft.com/office/drawing/2014/main" val="2752993497"/>
                    </a:ext>
                  </a:extLst>
                </a:gridCol>
              </a:tblGrid>
              <a:tr h="254176">
                <a:tc>
                  <a:txBody>
                    <a:bodyPr/>
                    <a:lstStyle/>
                    <a:p>
                      <a:pPr algn="ctr" fontAlgn="b"/>
                      <a:r>
                        <a:rPr lang="es-UY" sz="1100" u="none" strike="noStrike">
                          <a:effectLst/>
                        </a:rPr>
                        <a:t>Clase TF</a:t>
                      </a:r>
                      <a:endParaRPr lang="es-UY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100" u="none" strike="noStrike">
                          <a:effectLst/>
                        </a:rPr>
                        <a:t>Frecuencia</a:t>
                      </a:r>
                      <a:endParaRPr lang="es-UY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100" u="none" strike="noStrike">
                          <a:effectLst/>
                        </a:rPr>
                        <a:t>% acumulado</a:t>
                      </a:r>
                      <a:endParaRPr lang="es-UY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3571502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3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29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33,72%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08880030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6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16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52,33%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50261641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9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8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61,63%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77699088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12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10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73,26%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26202257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15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75,58%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31820897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18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6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82,56%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28636020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21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84,88%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51279880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24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7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93,02%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4753080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27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95,35%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99532362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30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97,67%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6230975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35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0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97,67%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60659918"/>
                  </a:ext>
                </a:extLst>
              </a:tr>
              <a:tr h="186638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 dirty="0">
                          <a:effectLst/>
                        </a:rPr>
                        <a:t>y mayor...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>
                          <a:effectLst/>
                        </a:rPr>
                        <a:t>2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100,00%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478754"/>
                  </a:ext>
                </a:extLst>
              </a:tr>
            </a:tbl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B8E9D6FC-3BE6-4597-BE55-F36943303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918086"/>
              </p:ext>
            </p:extLst>
          </p:nvPr>
        </p:nvGraphicFramePr>
        <p:xfrm>
          <a:off x="4746601" y="4025322"/>
          <a:ext cx="2003205" cy="172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4" imgW="1838430" imgH="1733640" progId="Excel.Sheet.12">
                  <p:embed/>
                </p:oleObj>
              </mc:Choice>
              <mc:Fallback>
                <p:oleObj name="Worksheet" r:id="rId4" imgW="1838430" imgH="1733640" progId="Excel.Sheet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="" xmlns:a16="http://schemas.microsoft.com/office/drawing/2014/main" id="{B8E9D6FC-3BE6-4597-BE55-F36943303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6601" y="4025322"/>
                        <a:ext cx="2003205" cy="172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6569C618-EBF5-4C4E-B25F-1B427F1C1E5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44092103"/>
                  </p:ext>
                </p:extLst>
              </p:nvPr>
            </p:nvGraphicFramePr>
            <p:xfrm>
              <a:off x="5734944" y="1097727"/>
              <a:ext cx="2494217" cy="34109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8" name="Gráfico 7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6569C618-EBF5-4C4E-B25F-1B427F1C1E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8945" y="1097727"/>
                <a:ext cx="2494217" cy="341090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93DA446-F31E-4C75-83DF-2230E7213270}"/>
              </a:ext>
            </a:extLst>
          </p:cNvPr>
          <p:cNvSpPr txBox="1"/>
          <p:nvPr/>
        </p:nvSpPr>
        <p:spPr>
          <a:xfrm>
            <a:off x="7464152" y="4858058"/>
            <a:ext cx="2669094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1400" b="1" dirty="0"/>
              <a:t>Tasa de Frecuencia</a:t>
            </a:r>
            <a:r>
              <a:rPr lang="es-UY" sz="1400" dirty="0"/>
              <a:t> con accidentes con pérdida de días por incapacidades médicas sin contabilizar accidentes </a:t>
            </a:r>
            <a:r>
              <a:rPr lang="es-UY" sz="1400" dirty="0" err="1"/>
              <a:t>in-itinere</a:t>
            </a:r>
            <a:r>
              <a:rPr lang="es-UY" sz="1400" dirty="0"/>
              <a:t>. Se calcula para Personal Propio, Personal contratista y Total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499385A-6127-41C6-BBF5-C2D7DF590F8D}"/>
              </a:ext>
            </a:extLst>
          </p:cNvPr>
          <p:cNvSpPr/>
          <p:nvPr/>
        </p:nvSpPr>
        <p:spPr>
          <a:xfrm>
            <a:off x="2639616" y="4001282"/>
            <a:ext cx="2003204" cy="579847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27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94047" y="1880828"/>
            <a:ext cx="8594441" cy="3780420"/>
          </a:xfrm>
        </p:spPr>
        <p:txBody>
          <a:bodyPr>
            <a:normAutofit/>
          </a:bodyPr>
          <a:lstStyle/>
          <a:p>
            <a:pPr>
              <a:buClr>
                <a:srgbClr val="0099FF"/>
              </a:buClr>
            </a:pPr>
            <a:r>
              <a:rPr lang="es-AR" altLang="es-AR" sz="2400" dirty="0"/>
              <a:t>Presentación CIER.</a:t>
            </a:r>
          </a:p>
          <a:p>
            <a:pPr>
              <a:buClr>
                <a:srgbClr val="0099FF"/>
              </a:buClr>
            </a:pPr>
            <a:r>
              <a:rPr lang="es-AR" altLang="es-AR" sz="2400" b="1" dirty="0"/>
              <a:t>Objetivos y justificación </a:t>
            </a:r>
            <a:r>
              <a:rPr lang="es-AR" altLang="es-AR" sz="2400" dirty="0"/>
              <a:t>de la encuesta regional de </a:t>
            </a:r>
            <a:r>
              <a:rPr lang="es-AR" altLang="es-AR" sz="2400" b="1" dirty="0"/>
              <a:t>Salud y Seguridad.</a:t>
            </a:r>
          </a:p>
          <a:p>
            <a:pPr>
              <a:buClr>
                <a:srgbClr val="0099FF"/>
              </a:buClr>
            </a:pPr>
            <a:r>
              <a:rPr lang="es-AR" altLang="es-AR" sz="2400" b="1" dirty="0"/>
              <a:t>Caracterización y resultados de la Encuesta Regional SST 2019.</a:t>
            </a:r>
            <a:endParaRPr lang="es-AR" altLang="es-AR" sz="2400" dirty="0"/>
          </a:p>
          <a:p>
            <a:pPr>
              <a:buClr>
                <a:srgbClr val="0099FF"/>
              </a:buClr>
            </a:pPr>
            <a:r>
              <a:rPr lang="es-AR" altLang="es-AR" sz="2400" b="1" dirty="0"/>
              <a:t>Índices </a:t>
            </a:r>
            <a:r>
              <a:rPr lang="es-AR" altLang="es-AR" sz="2400" dirty="0"/>
              <a:t>reactivos y proactivos.</a:t>
            </a:r>
          </a:p>
          <a:p>
            <a:pPr>
              <a:buClr>
                <a:srgbClr val="0099FF"/>
              </a:buClr>
            </a:pPr>
            <a:r>
              <a:rPr lang="es-AR" altLang="es-AR" sz="2400" b="1" dirty="0"/>
              <a:t>Conclusiones</a:t>
            </a:r>
            <a:r>
              <a:rPr lang="es-AR" altLang="es-AR" sz="2400" dirty="0"/>
              <a:t> - Fortalezas y Debilidades.</a:t>
            </a:r>
          </a:p>
          <a:p>
            <a:pPr>
              <a:buClr>
                <a:srgbClr val="0099FF"/>
              </a:buClr>
            </a:pPr>
            <a:r>
              <a:rPr lang="es-AR" sz="2400" b="1" dirty="0"/>
              <a:t>Recomendaciones.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4046" y="84127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s-AR" sz="3200" b="1" dirty="0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016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703512" y="0"/>
            <a:ext cx="8784976" cy="1015008"/>
          </a:xfrm>
        </p:spPr>
        <p:txBody>
          <a:bodyPr>
            <a:normAutofit fontScale="90000"/>
          </a:bodyPr>
          <a:lstStyle/>
          <a:p>
            <a:pPr algn="l"/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/>
              <a:t/>
            </a:r>
            <a:br>
              <a:rPr lang="es-AR" sz="2700" b="1" dirty="0"/>
            </a:br>
            <a:r>
              <a:rPr lang="es-AR" sz="2700" b="1" dirty="0"/>
              <a:t/>
            </a:r>
            <a:br>
              <a:rPr lang="es-AR" sz="2700" b="1" dirty="0"/>
            </a:br>
            <a:r>
              <a:rPr lang="es-AR" sz="2700" b="1" dirty="0"/>
              <a:t/>
            </a:r>
            <a:br>
              <a:rPr lang="es-AR" sz="2700" b="1" dirty="0"/>
            </a:br>
            <a:r>
              <a:rPr lang="es-AR" sz="2700" b="1" dirty="0">
                <a:latin typeface="Century Gothic" pitchFamily="34" charset="0"/>
              </a:rPr>
              <a:t>TFCPSI – (Se considera Personal Total= PP+PC)</a:t>
            </a:r>
            <a:r>
              <a:rPr lang="es-ES" altLang="es-AR" sz="1800" b="1" dirty="0">
                <a:latin typeface="Century Gothic" pitchFamily="34" charset="0"/>
              </a:rPr>
              <a:t>Tasa de Frecuencia con accidentes con pérdida de días sin contabilizar accidentes In –Itinere.</a:t>
            </a:r>
            <a:endParaRPr lang="es-AR" b="1" dirty="0">
              <a:latin typeface="Century Gothic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703512" y="254834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Reactivos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686832"/>
              </p:ext>
            </p:extLst>
          </p:nvPr>
        </p:nvGraphicFramePr>
        <p:xfrm>
          <a:off x="2340048" y="2130022"/>
          <a:ext cx="7500368" cy="410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2FF849B-D603-4CED-A6BC-7011F3CD3507}"/>
              </a:ext>
            </a:extLst>
          </p:cNvPr>
          <p:cNvSpPr/>
          <p:nvPr/>
        </p:nvSpPr>
        <p:spPr>
          <a:xfrm>
            <a:off x="2999656" y="6237312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100" b="1" dirty="0">
                <a:latin typeface="Century Gothic" pitchFamily="34" charset="0"/>
              </a:rPr>
              <a:t>(No. Accidentes/Horas Trabajadas) x 1 Millón Horas</a:t>
            </a:r>
            <a:endParaRPr lang="es-UY" sz="1100" dirty="0"/>
          </a:p>
        </p:txBody>
      </p:sp>
    </p:spTree>
    <p:extLst>
      <p:ext uri="{BB962C8B-B14F-4D97-AF65-F5344CB8AC3E}">
        <p14:creationId xmlns:p14="http://schemas.microsoft.com/office/powerpoint/2010/main" val="918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775520" y="980728"/>
            <a:ext cx="8640960" cy="1007852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latin typeface="Century Gothic" pitchFamily="34" charset="0"/>
              </a:rPr>
              <a:t>PCPCSST - </a:t>
            </a:r>
            <a:r>
              <a:rPr lang="es-ES" altLang="es-AR" sz="1600" b="1" dirty="0">
                <a:latin typeface="Century Gothic" pitchFamily="34" charset="0"/>
              </a:rPr>
              <a:t>Porcentual de Cumplimiento del Plan de Capacitación en Salud y Seguridad en el Trabajo, </a:t>
            </a:r>
            <a:r>
              <a:rPr lang="es-ES" altLang="es-AR" sz="1600" b="1" dirty="0">
                <a:highlight>
                  <a:srgbClr val="FFFF00"/>
                </a:highlight>
                <a:latin typeface="Century Gothic" pitchFamily="34" charset="0"/>
              </a:rPr>
              <a:t>capacitados vs programados</a:t>
            </a:r>
            <a:r>
              <a:rPr lang="es-ES" altLang="es-AR" sz="1600" b="1" dirty="0">
                <a:latin typeface="Century Gothic" pitchFamily="34" charset="0"/>
              </a:rPr>
              <a:t>. (Se considera Personal TOTAL= PP + PC)</a:t>
            </a:r>
            <a:endParaRPr lang="es-AR" sz="4000" b="1" dirty="0">
              <a:latin typeface="Century Gothic" pitchFamily="34" charset="0"/>
            </a:endParaRP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1775520" y="254239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Proactivos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59900"/>
              </p:ext>
            </p:extLst>
          </p:nvPr>
        </p:nvGraphicFramePr>
        <p:xfrm>
          <a:off x="2315580" y="1962354"/>
          <a:ext cx="75608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B3DECB6-95CD-41AC-A28C-00026F9F748B}"/>
              </a:ext>
            </a:extLst>
          </p:cNvPr>
          <p:cNvSpPr txBox="1"/>
          <p:nvPr/>
        </p:nvSpPr>
        <p:spPr>
          <a:xfrm>
            <a:off x="2711624" y="623535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dirty="0"/>
              <a:t>Cantidad de empleados capacitados en SST/Cantidad de empleados programados para capacitar en SST (en los últimos 12 meses)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96B3F28-812C-4102-AF65-7EAC1582CB41}"/>
              </a:ext>
            </a:extLst>
          </p:cNvPr>
          <p:cNvSpPr txBox="1"/>
          <p:nvPr/>
        </p:nvSpPr>
        <p:spPr>
          <a:xfrm>
            <a:off x="2999657" y="2348880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En porcentaje %</a:t>
            </a:r>
          </a:p>
        </p:txBody>
      </p:sp>
    </p:spTree>
    <p:extLst>
      <p:ext uri="{BB962C8B-B14F-4D97-AF65-F5344CB8AC3E}">
        <p14:creationId xmlns:p14="http://schemas.microsoft.com/office/powerpoint/2010/main" val="35601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703512" y="-243408"/>
            <a:ext cx="8352928" cy="1015008"/>
          </a:xfrm>
        </p:spPr>
        <p:txBody>
          <a:bodyPr>
            <a:normAutofit fontScale="90000"/>
          </a:bodyPr>
          <a:lstStyle/>
          <a:p>
            <a:pPr algn="l"/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>
                <a:latin typeface="Century Gothic" pitchFamily="34" charset="0"/>
              </a:rPr>
              <a:t>IRA - </a:t>
            </a:r>
            <a:r>
              <a:rPr lang="es-ES" altLang="es-AR" sz="1800" b="1" dirty="0">
                <a:latin typeface="Century Gothic" pitchFamily="34" charset="0"/>
              </a:rPr>
              <a:t>Índice de Rendimiento de Auditorias / Inspecciones </a:t>
            </a:r>
            <a:r>
              <a:rPr lang="es-ES" altLang="es-AR" sz="1800" b="1" dirty="0">
                <a:highlight>
                  <a:srgbClr val="FFFF00"/>
                </a:highlight>
                <a:latin typeface="Century Gothic" pitchFamily="34" charset="0"/>
              </a:rPr>
              <a:t>Realizadas vs. Programadas</a:t>
            </a:r>
            <a:r>
              <a:rPr lang="es-ES" altLang="es-AR" sz="1800" b="1" dirty="0">
                <a:latin typeface="Century Gothic" pitchFamily="34" charset="0"/>
              </a:rPr>
              <a:t> (Se considera Personal TOTAL= PP+PC) </a:t>
            </a:r>
            <a:endParaRPr lang="es-AR" b="1" dirty="0">
              <a:latin typeface="Century Gothic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721652" y="339552"/>
            <a:ext cx="78488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Proactivos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908527"/>
              </p:ext>
            </p:extLst>
          </p:nvPr>
        </p:nvGraphicFramePr>
        <p:xfrm>
          <a:off x="2063552" y="1700808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03B33A8E-BC02-40BF-9B0A-AEC74EF2BB3C}"/>
              </a:ext>
            </a:extLst>
          </p:cNvPr>
          <p:cNvSpPr txBox="1"/>
          <p:nvPr/>
        </p:nvSpPr>
        <p:spPr>
          <a:xfrm>
            <a:off x="2783632" y="624145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dirty="0"/>
              <a:t>Número de Auditorías e Inspecciones Realizadas/Número de Auditorías e Inspecciones Programadas (en los últimos 12 meses)</a:t>
            </a:r>
          </a:p>
        </p:txBody>
      </p:sp>
    </p:spTree>
    <p:extLst>
      <p:ext uri="{BB962C8B-B14F-4D97-AF65-F5344CB8AC3E}">
        <p14:creationId xmlns:p14="http://schemas.microsoft.com/office/powerpoint/2010/main" val="702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31504" y="-336874"/>
            <a:ext cx="8856984" cy="1076287"/>
          </a:xfrm>
        </p:spPr>
        <p:txBody>
          <a:bodyPr>
            <a:normAutofit fontScale="90000"/>
          </a:bodyPr>
          <a:lstStyle/>
          <a:p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>
                <a:latin typeface="Century Gothic" pitchFamily="34" charset="0"/>
              </a:rPr>
              <a:t>IRE - </a:t>
            </a:r>
            <a:r>
              <a:rPr lang="es-ES" altLang="es-AR" sz="1800" b="1" dirty="0">
                <a:latin typeface="Century Gothic" pitchFamily="34" charset="0"/>
              </a:rPr>
              <a:t>Índice de Rendimiento de Efectividad de Anormalidades o No Conformidades </a:t>
            </a:r>
            <a:r>
              <a:rPr lang="es-ES" altLang="es-AR" sz="1800" b="1" dirty="0">
                <a:highlight>
                  <a:srgbClr val="FFFF00"/>
                </a:highlight>
                <a:latin typeface="Century Gothic" pitchFamily="34" charset="0"/>
              </a:rPr>
              <a:t>corregidas vs detectadas </a:t>
            </a:r>
            <a:r>
              <a:rPr lang="es-ES" altLang="es-AR" sz="1800" b="1" dirty="0">
                <a:latin typeface="Century Gothic" pitchFamily="34" charset="0"/>
              </a:rPr>
              <a:t>(Se considera Personal Total= PP + PC)</a:t>
            </a:r>
            <a:endParaRPr lang="es-AR" b="1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1631504" y="339447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Proactivos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123081"/>
              </p:ext>
            </p:extLst>
          </p:nvPr>
        </p:nvGraphicFramePr>
        <p:xfrm>
          <a:off x="2198204" y="1700809"/>
          <a:ext cx="7507560" cy="44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1202265-C4EC-49A6-B03D-14BC2111DBEA}"/>
              </a:ext>
            </a:extLst>
          </p:cNvPr>
          <p:cNvSpPr txBox="1"/>
          <p:nvPr/>
        </p:nvSpPr>
        <p:spPr>
          <a:xfrm>
            <a:off x="2639616" y="617986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dirty="0"/>
              <a:t>Número de Anormalidades o No Conformidades corregidas/Número de Anormalidades o No Conformidades detectadas (en los últimos 12 meses).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3C1FD0C-B5E6-402A-A694-C596876439FB}"/>
              </a:ext>
            </a:extLst>
          </p:cNvPr>
          <p:cNvSpPr txBox="1"/>
          <p:nvPr/>
        </p:nvSpPr>
        <p:spPr>
          <a:xfrm>
            <a:off x="2855641" y="2132856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En porcentaje %</a:t>
            </a:r>
          </a:p>
        </p:txBody>
      </p:sp>
    </p:spTree>
    <p:extLst>
      <p:ext uri="{BB962C8B-B14F-4D97-AF65-F5344CB8AC3E}">
        <p14:creationId xmlns:p14="http://schemas.microsoft.com/office/powerpoint/2010/main" val="3314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805223" y="620688"/>
            <a:ext cx="7956388" cy="1015008"/>
          </a:xfrm>
        </p:spPr>
        <p:txBody>
          <a:bodyPr>
            <a:normAutofit fontScale="90000"/>
          </a:bodyPr>
          <a:lstStyle/>
          <a:p>
            <a:pPr algn="l"/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>
                <a:latin typeface="Century Gothic" pitchFamily="34" charset="0"/>
              </a:rPr>
              <a:t>IFACE </a:t>
            </a:r>
            <a:r>
              <a:rPr lang="es-AR" sz="1800" b="1" dirty="0">
                <a:latin typeface="Century Gothic" pitchFamily="34" charset="0"/>
              </a:rPr>
              <a:t>- </a:t>
            </a:r>
            <a:r>
              <a:rPr lang="es-ES" altLang="es-AR" sz="1800" b="1" dirty="0">
                <a:latin typeface="Century Gothic" pitchFamily="34" charset="0"/>
              </a:rPr>
              <a:t>Porcentual de accidentes de la forma </a:t>
            </a:r>
            <a:r>
              <a:rPr lang="es-ES" altLang="es-AR" sz="1800" b="1" dirty="0">
                <a:highlight>
                  <a:srgbClr val="FFFF00"/>
                </a:highlight>
                <a:latin typeface="Century Gothic" pitchFamily="34" charset="0"/>
              </a:rPr>
              <a:t>Contacto con Electricidad </a:t>
            </a:r>
            <a:r>
              <a:rPr lang="es-ES" altLang="es-AR" sz="1800" b="1" dirty="0">
                <a:latin typeface="Century Gothic" pitchFamily="34" charset="0"/>
              </a:rPr>
              <a:t>respecto del Total de accidentes. Esta forma es considerada una de las más frecuentes y potencialmente grave.</a:t>
            </a:r>
            <a:endParaRPr lang="es-AR" sz="1800" b="1" dirty="0">
              <a:latin typeface="Century Gothic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822248" y="332656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Reactivos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55680"/>
              </p:ext>
            </p:extLst>
          </p:nvPr>
        </p:nvGraphicFramePr>
        <p:xfrm>
          <a:off x="2567609" y="2348880"/>
          <a:ext cx="7392821" cy="404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54B583E-E3A4-407E-A14B-359F3D48E3A1}"/>
              </a:ext>
            </a:extLst>
          </p:cNvPr>
          <p:cNvSpPr txBox="1"/>
          <p:nvPr/>
        </p:nvSpPr>
        <p:spPr>
          <a:xfrm>
            <a:off x="2855641" y="3038959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En porcentaje %</a:t>
            </a:r>
          </a:p>
        </p:txBody>
      </p:sp>
    </p:spTree>
    <p:extLst>
      <p:ext uri="{BB962C8B-B14F-4D97-AF65-F5344CB8AC3E}">
        <p14:creationId xmlns:p14="http://schemas.microsoft.com/office/powerpoint/2010/main" val="23097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703512" y="136927"/>
            <a:ext cx="8568952" cy="1015008"/>
          </a:xfrm>
        </p:spPr>
        <p:txBody>
          <a:bodyPr>
            <a:normAutofit fontScale="90000"/>
          </a:bodyPr>
          <a:lstStyle/>
          <a:p>
            <a:pPr algn="l"/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/>
              <a:t/>
            </a:r>
            <a:br>
              <a:rPr lang="es-AR" sz="2700" b="1" dirty="0"/>
            </a:br>
            <a:r>
              <a:rPr lang="es-AR" sz="2700" b="1" dirty="0"/>
              <a:t/>
            </a:r>
            <a:br>
              <a:rPr lang="es-AR" sz="2700" b="1" dirty="0"/>
            </a:br>
            <a:r>
              <a:rPr lang="es-AR" sz="2700" b="1" dirty="0"/>
              <a:t/>
            </a:r>
            <a:br>
              <a:rPr lang="es-AR" sz="2700" b="1" dirty="0"/>
            </a:br>
            <a:r>
              <a:rPr lang="es-AR" sz="2700" b="1" dirty="0">
                <a:latin typeface="Century Gothic" pitchFamily="34" charset="0"/>
              </a:rPr>
              <a:t>IFACV </a:t>
            </a:r>
            <a:r>
              <a:rPr lang="es-AR" sz="1800" b="1" dirty="0">
                <a:latin typeface="Century Gothic" pitchFamily="34" charset="0"/>
              </a:rPr>
              <a:t>- </a:t>
            </a:r>
            <a:r>
              <a:rPr lang="es-ES" altLang="es-AR" sz="1800" b="1" dirty="0">
                <a:latin typeface="Century Gothic" pitchFamily="34" charset="0"/>
              </a:rPr>
              <a:t>Porcentual de accidentes de la forma </a:t>
            </a:r>
            <a:r>
              <a:rPr lang="es-ES" altLang="es-AR" sz="1800" b="1" dirty="0">
                <a:highlight>
                  <a:srgbClr val="FFFF00"/>
                </a:highlight>
                <a:latin typeface="Century Gothic" pitchFamily="34" charset="0"/>
              </a:rPr>
              <a:t>Choque de Vehículo </a:t>
            </a:r>
            <a:r>
              <a:rPr lang="es-ES" altLang="es-AR" sz="1800" b="1" dirty="0">
                <a:latin typeface="Century Gothic" pitchFamily="34" charset="0"/>
              </a:rPr>
              <a:t>respecto del Total de accidentes. Esta forma es considerada una de las más frecuentes y potencialmente grave.</a:t>
            </a:r>
            <a:endParaRPr lang="es-AR" sz="1800" b="1" dirty="0">
              <a:latin typeface="Century Gothic" pitchFamily="34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1619212" y="270584"/>
            <a:ext cx="7056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Reactivos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88563"/>
              </p:ext>
            </p:extLst>
          </p:nvPr>
        </p:nvGraphicFramePr>
        <p:xfrm>
          <a:off x="2495600" y="2420889"/>
          <a:ext cx="7776864" cy="400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2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1658371" y="44624"/>
            <a:ext cx="7272808" cy="1015008"/>
          </a:xfrm>
        </p:spPr>
        <p:txBody>
          <a:bodyPr>
            <a:normAutofit fontScale="90000"/>
          </a:bodyPr>
          <a:lstStyle/>
          <a:p>
            <a:pPr algn="l"/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dirty="0"/>
              <a:t/>
            </a:r>
            <a:br>
              <a:rPr lang="es-AR" sz="2700" dirty="0"/>
            </a:br>
            <a:r>
              <a:rPr lang="es-AR" sz="2700" b="1" dirty="0">
                <a:latin typeface="Century Gothic" pitchFamily="34" charset="0"/>
              </a:rPr>
              <a:t>IFACA- </a:t>
            </a:r>
            <a:r>
              <a:rPr lang="es-ES" sz="1600" dirty="0"/>
              <a:t> </a:t>
            </a:r>
            <a:r>
              <a:rPr lang="es-ES" sz="1800" b="1" dirty="0">
                <a:latin typeface="Century Gothic" pitchFamily="34" charset="0"/>
              </a:rPr>
              <a:t>Porcentual de accidentes de la forma </a:t>
            </a:r>
            <a:r>
              <a:rPr lang="es-ES" sz="1800" b="1" dirty="0">
                <a:highlight>
                  <a:srgbClr val="FFFF00"/>
                </a:highlight>
                <a:latin typeface="Century Gothic" pitchFamily="34" charset="0"/>
              </a:rPr>
              <a:t>Caída de Personas en altura</a:t>
            </a:r>
            <a:r>
              <a:rPr lang="es-ES" sz="1800" b="1" dirty="0">
                <a:latin typeface="Century Gothic" pitchFamily="34" charset="0"/>
              </a:rPr>
              <a:t>. Esta forma es considerada una de las más frecuentes y potencialmente grave</a:t>
            </a:r>
            <a:endParaRPr lang="es-AR" sz="1800" b="1" dirty="0">
              <a:latin typeface="Century Gothic" pitchFamily="34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1658371" y="195536"/>
            <a:ext cx="68284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Reactivos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036609"/>
              </p:ext>
            </p:extLst>
          </p:nvPr>
        </p:nvGraphicFramePr>
        <p:xfrm>
          <a:off x="2495601" y="2132857"/>
          <a:ext cx="7608845" cy="420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1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1847528" y="1011367"/>
            <a:ext cx="5341640" cy="648072"/>
          </a:xfrm>
        </p:spPr>
        <p:txBody>
          <a:bodyPr>
            <a:normAutofit/>
          </a:bodyPr>
          <a:lstStyle/>
          <a:p>
            <a:pPr algn="l"/>
            <a:r>
              <a:rPr lang="es-AR" sz="2700" b="1" dirty="0">
                <a:latin typeface="Century Gothic" pitchFamily="34" charset="0"/>
              </a:rPr>
              <a:t>AFT- </a:t>
            </a:r>
            <a:r>
              <a:rPr lang="es-ES" sz="1800" b="1" dirty="0">
                <a:latin typeface="Century Gothic" pitchFamily="34" charset="0"/>
              </a:rPr>
              <a:t>Número de accidentes Fatales: Totales</a:t>
            </a:r>
            <a:endParaRPr lang="es-AR" b="1" dirty="0">
              <a:latin typeface="Century Gothic" pitchFamily="34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1814470" y="332656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700" b="1" dirty="0">
                <a:latin typeface="Century Gothic" pitchFamily="34" charset="0"/>
              </a:rPr>
              <a:t>Indicadores Reactivos - RESULTADOS</a:t>
            </a:r>
            <a:endParaRPr lang="es-AR" b="1" dirty="0">
              <a:latin typeface="Century Gothic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801863"/>
              </p:ext>
            </p:extLst>
          </p:nvPr>
        </p:nvGraphicFramePr>
        <p:xfrm>
          <a:off x="2567608" y="1814185"/>
          <a:ext cx="73088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6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2" y="2043030"/>
            <a:ext cx="6336704" cy="230425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Conclusiones</a:t>
            </a:r>
            <a:b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Encuesta regional 2019</a:t>
            </a:r>
            <a:r>
              <a:rPr lang="es-A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s-A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es-ES" altLang="es-AR" sz="3300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s-ES" altLang="es-AR" sz="3300" b="1" dirty="0">
                <a:solidFill>
                  <a:schemeClr val="tx2"/>
                </a:solidFill>
                <a:latin typeface="Calibri" pitchFamily="34" charset="0"/>
              </a:rPr>
            </a:br>
            <a:endParaRPr lang="es-AR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TAPA CIER 2015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1580246" y="4869160"/>
            <a:ext cx="2226131" cy="1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6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views.123rf.com/images/arcady31/arcady311303/arcady31130300053/18831313-Ilustraciones-del-vector-de-la-bater-a-Foto-de-archiv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20442" r="64832" b="10791"/>
          <a:stretch/>
        </p:blipFill>
        <p:spPr bwMode="auto">
          <a:xfrm>
            <a:off x="5089693" y="519320"/>
            <a:ext cx="959430" cy="9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47529" y="1456766"/>
            <a:ext cx="4447443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El </a:t>
            </a:r>
            <a:r>
              <a:rPr lang="es-ES" sz="1400" b="1" dirty="0">
                <a:latin typeface="Calibri" panose="020F0502020204030204" pitchFamily="34" charset="0"/>
              </a:rPr>
              <a:t>90%</a:t>
            </a:r>
            <a:r>
              <a:rPr lang="es-ES" sz="1400" dirty="0">
                <a:latin typeface="Calibri" panose="020F0502020204030204" pitchFamily="34" charset="0"/>
              </a:rPr>
              <a:t> de las empresas Gestionan la SST desde un departamento o gerencia especifica.</a:t>
            </a:r>
          </a:p>
          <a:p>
            <a:pPr lvl="0"/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El </a:t>
            </a:r>
            <a:r>
              <a:rPr lang="es-ES" sz="1400" b="1" dirty="0">
                <a:latin typeface="Calibri" panose="020F0502020204030204" pitchFamily="34" charset="0"/>
              </a:rPr>
              <a:t>100% </a:t>
            </a:r>
            <a:r>
              <a:rPr lang="es-ES" sz="1400" dirty="0">
                <a:latin typeface="Calibri" panose="020F0502020204030204" pitchFamily="34" charset="0"/>
              </a:rPr>
              <a:t>de la empresa participantes utilizan indicadores de desempeño de SST.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Un </a:t>
            </a:r>
            <a:r>
              <a:rPr lang="es-ES" sz="1400" b="1" dirty="0">
                <a:latin typeface="Calibri" panose="020F0502020204030204" pitchFamily="34" charset="0"/>
              </a:rPr>
              <a:t>47% </a:t>
            </a:r>
            <a:r>
              <a:rPr lang="es-ES" sz="1400" dirty="0">
                <a:latin typeface="Calibri" panose="020F0502020204030204" pitchFamily="34" charset="0"/>
              </a:rPr>
              <a:t>de las empresas aplicaron alguna técnica de comportamiento. (6% - que en 2018)</a:t>
            </a:r>
          </a:p>
          <a:p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El </a:t>
            </a:r>
            <a:r>
              <a:rPr lang="es-ES" sz="1400" b="1" dirty="0">
                <a:latin typeface="Calibri" panose="020F0502020204030204" pitchFamily="34" charset="0"/>
              </a:rPr>
              <a:t>59% </a:t>
            </a:r>
            <a:r>
              <a:rPr lang="es-ES" sz="1400" dirty="0">
                <a:latin typeface="Calibri" panose="020F0502020204030204" pitchFamily="34" charset="0"/>
              </a:rPr>
              <a:t>utiliza técnicas de estudio de Comportamiento Seguro (10% + que en 2018)</a:t>
            </a:r>
          </a:p>
          <a:p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La observaciones planeadas aumentaron un </a:t>
            </a:r>
            <a:r>
              <a:rPr lang="es-ES" sz="1400" b="1" dirty="0">
                <a:latin typeface="Calibri" panose="020F0502020204030204" pitchFamily="34" charset="0"/>
              </a:rPr>
              <a:t>11% </a:t>
            </a:r>
            <a:r>
              <a:rPr lang="es-ES" sz="1400" dirty="0">
                <a:latin typeface="Calibri" panose="020F0502020204030204" pitchFamily="34" charset="0"/>
              </a:rPr>
              <a:t>en relación a 2018 (</a:t>
            </a:r>
            <a:r>
              <a:rPr lang="es-ES" sz="1400" b="1" dirty="0">
                <a:latin typeface="Calibri" panose="020F0502020204030204" pitchFamily="34" charset="0"/>
              </a:rPr>
              <a:t>76% </a:t>
            </a:r>
            <a:r>
              <a:rPr lang="es-ES" sz="1400" dirty="0">
                <a:latin typeface="Calibri" panose="020F0502020204030204" pitchFamily="34" charset="0"/>
              </a:rPr>
              <a:t>2019).</a:t>
            </a:r>
          </a:p>
          <a:p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El </a:t>
            </a:r>
            <a:r>
              <a:rPr lang="es-ES" sz="1400" b="1" dirty="0">
                <a:latin typeface="Calibri" panose="020F0502020204030204" pitchFamily="34" charset="0"/>
              </a:rPr>
              <a:t>66%</a:t>
            </a:r>
            <a:r>
              <a:rPr lang="es-ES" sz="1400" dirty="0">
                <a:latin typeface="Calibri" panose="020F0502020204030204" pitchFamily="34" charset="0"/>
              </a:rPr>
              <a:t> de las empresas participantes se encuentra ubicada en países que poseen normas que obliga a las empresas a realizar acciones para controlar los factores de riesgo.</a:t>
            </a:r>
          </a:p>
          <a:p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>
                <a:latin typeface="Calibri" panose="020F0502020204030204" pitchFamily="34" charset="0"/>
              </a:rPr>
              <a:t>Se observa una </a:t>
            </a:r>
            <a:r>
              <a:rPr lang="es-ES" sz="1400" b="1" dirty="0">
                <a:latin typeface="Calibri" panose="020F0502020204030204" pitchFamily="34" charset="0"/>
              </a:rPr>
              <a:t>disminución</a:t>
            </a:r>
            <a:r>
              <a:rPr lang="es-ES" sz="1400" dirty="0">
                <a:latin typeface="Calibri" panose="020F0502020204030204" pitchFamily="34" charset="0"/>
              </a:rPr>
              <a:t> en los índices de frecuencia en los negocios de Generación, Distribución e Integral</a:t>
            </a:r>
            <a:endParaRPr lang="es-AR" sz="1400" dirty="0">
              <a:latin typeface="Calibri" panose="020F0502020204030204" pitchFamily="34" charset="0"/>
            </a:endParaRPr>
          </a:p>
          <a:p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Picture 2" descr="http://previews.123rf.com/images/arcady31/arcady311303/arcady31130300053/18831313-Ilustraciones-del-vector-de-la-bater-a-Foto-de-archiv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5" t="19992" r="7731" b="7314"/>
          <a:stretch/>
        </p:blipFill>
        <p:spPr bwMode="auto">
          <a:xfrm>
            <a:off x="8889153" y="620688"/>
            <a:ext cx="804270" cy="10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096001" y="1438914"/>
            <a:ext cx="4447443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es-E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>
                <a:latin typeface="Calibri" panose="020F0502020204030204" pitchFamily="34" charset="0"/>
              </a:rPr>
              <a:t>Más empresas deben tener en cuenta a los </a:t>
            </a:r>
            <a:r>
              <a:rPr lang="es-AR" sz="1400" b="1" dirty="0">
                <a:latin typeface="Calibri" panose="020F0502020204030204" pitchFamily="34" charset="0"/>
              </a:rPr>
              <a:t>contratistas en sus índices re</a:t>
            </a:r>
            <a:r>
              <a:rPr lang="es-AR" sz="1400" dirty="0">
                <a:latin typeface="Calibri" panose="020F0502020204030204" pitchFamily="34" charset="0"/>
              </a:rPr>
              <a:t>activos (32% NO)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>
                <a:latin typeface="Calibri" panose="020F0502020204030204" pitchFamily="34" charset="0"/>
              </a:rPr>
              <a:t>Más empresas deben implementar </a:t>
            </a:r>
            <a:r>
              <a:rPr lang="es-AR" sz="1400" b="1" dirty="0">
                <a:latin typeface="Calibri" panose="020F0502020204030204" pitchFamily="34" charset="0"/>
              </a:rPr>
              <a:t>sistemas de gestión de SST</a:t>
            </a:r>
            <a:r>
              <a:rPr lang="es-AR" sz="1400" dirty="0">
                <a:latin typeface="Calibri" panose="020F0502020204030204" pitchFamily="34" charset="0"/>
              </a:rPr>
              <a:t> (34% NO)</a:t>
            </a:r>
          </a:p>
          <a:p>
            <a:pPr lvl="0"/>
            <a:endParaRPr lang="es-AR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>
                <a:latin typeface="Calibri" panose="020F0502020204030204" pitchFamily="34" charset="0"/>
              </a:rPr>
              <a:t>Disminuyó la cantidad de empresas participantes que poseen un sistema de Gestión SST en relación a 2018 </a:t>
            </a:r>
            <a:r>
              <a:rPr lang="es-AR" sz="1400" b="1" dirty="0">
                <a:latin typeface="Calibri" panose="020F0502020204030204" pitchFamily="34" charset="0"/>
              </a:rPr>
              <a:t>(14%)</a:t>
            </a:r>
          </a:p>
          <a:p>
            <a:pPr lvl="0"/>
            <a:endParaRPr lang="es-AR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>
                <a:latin typeface="Calibri" panose="020F0502020204030204" pitchFamily="34" charset="0"/>
              </a:rPr>
              <a:t>Los negocios de Generación e Integral </a:t>
            </a:r>
            <a:r>
              <a:rPr lang="es-AR" sz="1400" b="1" dirty="0">
                <a:latin typeface="Calibri" panose="020F0502020204030204" pitchFamily="34" charset="0"/>
              </a:rPr>
              <a:t>aumentaron</a:t>
            </a:r>
            <a:r>
              <a:rPr lang="es-AR" sz="1400" dirty="0">
                <a:latin typeface="Calibri" panose="020F0502020204030204" pitchFamily="34" charset="0"/>
              </a:rPr>
              <a:t> los índices </a:t>
            </a:r>
            <a:r>
              <a:rPr lang="es-AR" sz="1400" b="1" dirty="0">
                <a:latin typeface="Calibri" panose="020F0502020204030204" pitchFamily="34" charset="0"/>
              </a:rPr>
              <a:t>los accidentes por contacto eléctrico</a:t>
            </a:r>
            <a:r>
              <a:rPr lang="es-AR" sz="1400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>
                <a:latin typeface="Calibri" panose="020F0502020204030204" pitchFamily="34" charset="0"/>
              </a:rPr>
              <a:t>En Generación  </a:t>
            </a:r>
            <a:r>
              <a:rPr lang="es-AR" sz="1400" b="1" dirty="0">
                <a:latin typeface="Calibri" panose="020F0502020204030204" pitchFamily="34" charset="0"/>
              </a:rPr>
              <a:t>aumentaron los accidentes de caída de altura.</a:t>
            </a:r>
          </a:p>
          <a:p>
            <a:endParaRPr lang="es-AR" sz="14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b="1" dirty="0">
                <a:latin typeface="Calibri" panose="020F0502020204030204" pitchFamily="34" charset="0"/>
              </a:rPr>
              <a:t>En la mayoría de los negocios aumentaron los accidentes Viales.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AR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>
                <a:latin typeface="Calibri" panose="020F0502020204030204" pitchFamily="34" charset="0"/>
              </a:rPr>
              <a:t>Los </a:t>
            </a:r>
            <a:r>
              <a:rPr lang="es-AR" sz="1400" b="1" dirty="0">
                <a:latin typeface="Calibri" panose="020F0502020204030204" pitchFamily="34" charset="0"/>
              </a:rPr>
              <a:t>accidentes fatales </a:t>
            </a:r>
            <a:r>
              <a:rPr lang="es-AR" sz="1400" dirty="0">
                <a:latin typeface="Calibri" panose="020F0502020204030204" pitchFamily="34" charset="0"/>
              </a:rPr>
              <a:t>en las empresas correspondientes al ahora de distribución aumentaron un </a:t>
            </a:r>
            <a:r>
              <a:rPr lang="es-AR" sz="1400" b="1" dirty="0">
                <a:latin typeface="Calibri" panose="020F0502020204030204" pitchFamily="34" charset="0"/>
              </a:rPr>
              <a:t>26%</a:t>
            </a:r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44124AA-7D12-46BA-B801-62E275CC0B32}"/>
              </a:ext>
            </a:extLst>
          </p:cNvPr>
          <p:cNvSpPr/>
          <p:nvPr/>
        </p:nvSpPr>
        <p:spPr>
          <a:xfrm>
            <a:off x="1991545" y="464823"/>
            <a:ext cx="25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Conclusiones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34459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4A93CC4F-B838-46DF-82A3-D1BF2006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239" y="1610511"/>
            <a:ext cx="6570372" cy="132856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661" indent="-144661" defTabSz="385094" fontAlgn="base">
              <a:spcBef>
                <a:spcPts val="506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•"/>
            </a:pPr>
            <a:r>
              <a:rPr lang="es-ES_tradnl" dirty="0">
                <a:solidFill>
                  <a:srgbClr val="404040"/>
                </a:solidFill>
              </a:rPr>
              <a:t>CIER es una organismo internacional fundado en 1964. </a:t>
            </a:r>
          </a:p>
          <a:p>
            <a:pPr marL="144661" indent="-144661" defTabSz="385094" fontAlgn="base">
              <a:spcBef>
                <a:spcPts val="506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•"/>
            </a:pPr>
            <a:r>
              <a:rPr lang="es-ES_tradnl" dirty="0">
                <a:solidFill>
                  <a:srgbClr val="404040"/>
                </a:solidFill>
              </a:rPr>
              <a:t>55 años de existencia.</a:t>
            </a:r>
          </a:p>
          <a:p>
            <a:pPr marL="144661" indent="-144661" defTabSz="385094" fontAlgn="base">
              <a:spcBef>
                <a:spcPts val="506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•"/>
            </a:pPr>
            <a:r>
              <a:rPr lang="es-ES_tradnl" dirty="0">
                <a:solidFill>
                  <a:srgbClr val="404040"/>
                </a:solidFill>
              </a:rPr>
              <a:t>Lo integran 236 empresas eléctrica publica, privadas, reguladores, ministerios, operadores y administradores de ALC.</a:t>
            </a:r>
            <a:endParaRPr lang="es-ES_tradnl" sz="14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BE05A5BA-FC16-4E3F-B73F-D776BD6F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240" y="5102950"/>
            <a:ext cx="8132792" cy="7715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defPPr>
              <a:defRPr lang="es-UY"/>
            </a:defPPr>
            <a:lvl1pPr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 sz="2000">
                <a:latin typeface="Calibri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_tradnl" sz="1600" dirty="0">
                <a:solidFill>
                  <a:prstClr val="black"/>
                </a:solidFill>
              </a:rPr>
              <a:t>CIER es regional, pluralista, independiente.  Sus asociados buscan y estudian soluciones a intereses y problemas comunes a través de estudios, informes, proyectos, capacitación y congresos.  </a:t>
            </a:r>
            <a:r>
              <a:rPr lang="es-ES_tradnl" sz="1600" b="1" dirty="0">
                <a:solidFill>
                  <a:prstClr val="black"/>
                </a:solidFill>
              </a:rPr>
              <a:t>Integración Energética Principal propósito como organismo.</a:t>
            </a:r>
            <a:endParaRPr lang="es-ES" sz="1600" b="1" dirty="0">
              <a:solidFill>
                <a:prstClr val="black"/>
              </a:solidFill>
            </a:endParaRPr>
          </a:p>
        </p:txBody>
      </p:sp>
      <p:pic>
        <p:nvPicPr>
          <p:cNvPr id="11" name="8 Imagen" descr="MapaconBanderas.bmp">
            <a:extLst>
              <a:ext uri="{FF2B5EF4-FFF2-40B4-BE49-F238E27FC236}">
                <a16:creationId xmlns="" xmlns:a16="http://schemas.microsoft.com/office/drawing/2014/main" id="{7333DE22-ACB5-4CA6-81BF-6034C7FBE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2" y="1288324"/>
            <a:ext cx="1528208" cy="17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241A5EC-5877-4EE6-A744-68A9FB825F22}"/>
              </a:ext>
            </a:extLst>
          </p:cNvPr>
          <p:cNvSpPr txBox="1"/>
          <p:nvPr/>
        </p:nvSpPr>
        <p:spPr>
          <a:xfrm>
            <a:off x="2013131" y="4188082"/>
            <a:ext cx="8132792" cy="577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Miembro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del 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  <a:latin typeface="Arial" charset="0"/>
              </a:rPr>
              <a:t>International Electricity Summit 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– la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asociación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de la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industria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eléctrica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más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grande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del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mundo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integrada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charset="0"/>
              </a:rPr>
              <a:t>por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50" i="1" dirty="0">
                <a:solidFill>
                  <a:prstClr val="black"/>
                </a:solidFill>
                <a:latin typeface="Arial" charset="0"/>
              </a:rPr>
              <a:t>Edison Electric Institute of the United States, EURELECTRIC, la Federation of Electric Power Companies of Japan,  Canadian Electricity Association, Energy Supply Association of Australia, y CIER (representing South and Central America and the Caribbean).</a:t>
            </a:r>
            <a:endParaRPr lang="es-UY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6DBD3E2-387E-4B80-9720-80CF92E40037}"/>
              </a:ext>
            </a:extLst>
          </p:cNvPr>
          <p:cNvSpPr txBox="1"/>
          <p:nvPr/>
        </p:nvSpPr>
        <p:spPr>
          <a:xfrm>
            <a:off x="3664644" y="1160859"/>
            <a:ext cx="1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UY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charset="0"/>
              </a:rPr>
              <a:t>Presentación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92B362A0-B2C3-4FFA-8D8A-91BCCA6A427D}"/>
              </a:ext>
            </a:extLst>
          </p:cNvPr>
          <p:cNvSpPr txBox="1"/>
          <p:nvPr/>
        </p:nvSpPr>
        <p:spPr>
          <a:xfrm>
            <a:off x="1978297" y="3194849"/>
            <a:ext cx="823540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UY" sz="1400" b="1" dirty="0">
                <a:solidFill>
                  <a:prstClr val="black"/>
                </a:solidFill>
                <a:latin typeface="Arial" charset="0"/>
              </a:rPr>
              <a:t>Mesa Directiva</a:t>
            </a:r>
            <a:r>
              <a:rPr lang="es-UY" sz="1400" dirty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es-UY" sz="1400" dirty="0">
                <a:latin typeface="Arial" charset="0"/>
              </a:rPr>
              <a:t>Presidente Ing. Alejandro Sruoga - Argentina; Vicepresidentes: </a:t>
            </a:r>
            <a:r>
              <a:rPr lang="es-UY" sz="1400" dirty="0" smtClean="0">
                <a:latin typeface="Arial" charset="0"/>
              </a:rPr>
              <a:t>Cr. Carlos </a:t>
            </a:r>
            <a:r>
              <a:rPr lang="es-UY" sz="1400" dirty="0">
                <a:latin typeface="Arial" charset="0"/>
              </a:rPr>
              <a:t>Pombo – Uruguay; </a:t>
            </a:r>
            <a:r>
              <a:rPr lang="es-UY" sz="1400" dirty="0" smtClean="0">
                <a:latin typeface="Arial" charset="0"/>
              </a:rPr>
              <a:t>Ing. Alberto </a:t>
            </a:r>
            <a:r>
              <a:rPr lang="es-UY" sz="1400" dirty="0">
                <a:latin typeface="Arial" charset="0"/>
              </a:rPr>
              <a:t>Pérez Morón – Perú; </a:t>
            </a:r>
            <a:r>
              <a:rPr lang="es-UY" sz="1400" dirty="0" smtClean="0">
                <a:latin typeface="Arial" charset="0"/>
              </a:rPr>
              <a:t>Ing. Antonio </a:t>
            </a:r>
            <a:r>
              <a:rPr lang="es-UY" sz="1400" dirty="0">
                <a:latin typeface="Arial" charset="0"/>
              </a:rPr>
              <a:t>Sergio de Souza Guetter – Brasil; </a:t>
            </a:r>
            <a:r>
              <a:rPr lang="es-UY" sz="1400" dirty="0" smtClean="0">
                <a:latin typeface="Arial" charset="0"/>
              </a:rPr>
              <a:t>Dr. Ángel </a:t>
            </a:r>
            <a:r>
              <a:rPr lang="es-UY" sz="1400" dirty="0">
                <a:latin typeface="Arial" charset="0"/>
              </a:rPr>
              <a:t>CANÓ – República Dominicana Director Ejecutivo. Ing. Túlio Alves.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BA0CCBF-9D01-4852-90B7-8AF2121E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660" y="574584"/>
            <a:ext cx="6721612" cy="599892"/>
          </a:xfrm>
        </p:spPr>
        <p:txBody>
          <a:bodyPr>
            <a:normAutofit/>
          </a:bodyPr>
          <a:lstStyle/>
          <a:p>
            <a:pPr algn="l"/>
            <a:r>
              <a:rPr lang="es-UY" sz="3200" b="1" dirty="0">
                <a:latin typeface="+mn-lt"/>
              </a:rPr>
              <a:t>CIER</a:t>
            </a:r>
          </a:p>
        </p:txBody>
      </p:sp>
    </p:spTree>
    <p:extLst>
      <p:ext uri="{BB962C8B-B14F-4D97-AF65-F5344CB8AC3E}">
        <p14:creationId xmlns:p14="http://schemas.microsoft.com/office/powerpoint/2010/main" val="363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2006071"/>
            <a:ext cx="6336704" cy="167545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Recomendaciones a las empresas asociadas</a:t>
            </a:r>
            <a:endParaRPr lang="es-AR" b="1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TAPA CIER 2015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1580246" y="4869160"/>
            <a:ext cx="2226131" cy="1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27F432-44C6-4C1A-AA90-1EF3A530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055" y="260648"/>
            <a:ext cx="4095447" cy="724942"/>
          </a:xfrm>
        </p:spPr>
        <p:txBody>
          <a:bodyPr>
            <a:normAutofit/>
          </a:bodyPr>
          <a:lstStyle/>
          <a:p>
            <a:pPr algn="l"/>
            <a:r>
              <a:rPr lang="es-AR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Recomendaciones</a:t>
            </a:r>
            <a:endParaRPr lang="es-UY" sz="2800" dirty="0"/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D883AA73-B86D-4F34-9388-F0CEAC7B18B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631504" y="1297421"/>
            <a:ext cx="61926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hlink"/>
              </a:buClr>
              <a:defRPr/>
            </a:pPr>
            <a:r>
              <a:rPr lang="es-AR" sz="1600" b="1" dirty="0">
                <a:latin typeface="+mj-lt"/>
              </a:rPr>
              <a:t>Desarrollar VISION “ZERO” como </a:t>
            </a:r>
            <a:r>
              <a:rPr lang="es-AR" sz="1600" b="1" u="sng" dirty="0">
                <a:latin typeface="+mj-lt"/>
              </a:rPr>
              <a:t>estrategia</a:t>
            </a:r>
            <a:r>
              <a:rPr lang="es-AR" sz="1600" b="1" dirty="0">
                <a:latin typeface="+mj-lt"/>
              </a:rPr>
              <a:t> SST en las empresas</a:t>
            </a:r>
          </a:p>
          <a:p>
            <a:pPr algn="just" eaLnBrk="1" hangingPunct="1">
              <a:spcBef>
                <a:spcPts val="1200"/>
              </a:spcBef>
              <a:buClr>
                <a:schemeClr val="hlink"/>
              </a:buClr>
              <a:defRPr/>
            </a:pPr>
            <a:r>
              <a:rPr lang="es-AR" sz="1600" b="1" dirty="0">
                <a:latin typeface="+mj-lt"/>
              </a:rPr>
              <a:t>Adoptar la Guía CIER – AISS  </a:t>
            </a:r>
            <a:r>
              <a:rPr lang="es-UY" sz="1600" b="1" dirty="0">
                <a:latin typeface="+mj-lt"/>
              </a:rPr>
              <a:t>Guía para la gestión de la Seguridad y Salud en el Trabajo de contratistas:  Enfoque basado en el ciclo de vida del contrato.</a:t>
            </a:r>
            <a:r>
              <a:rPr lang="es-AR" sz="1600" dirty="0">
                <a:latin typeface="+mj-lt"/>
              </a:rPr>
              <a:t> Guía de Referencias para el control de Contratistas, con el objetivo de mejorar los indicadores de AFT,  es una asignatura pendiente de años anteriores .</a:t>
            </a:r>
          </a:p>
          <a:p>
            <a:pPr algn="just" eaLnBrk="1" hangingPunct="1">
              <a:spcBef>
                <a:spcPts val="1200"/>
              </a:spcBef>
              <a:buClr>
                <a:schemeClr val="hlink"/>
              </a:buClr>
              <a:defRPr/>
            </a:pPr>
            <a:r>
              <a:rPr lang="es-AR" sz="1600" b="1" dirty="0">
                <a:latin typeface="+mj-lt"/>
              </a:rPr>
              <a:t>Fomentar </a:t>
            </a:r>
            <a:r>
              <a:rPr lang="es-AR" sz="1600" dirty="0">
                <a:latin typeface="+mj-lt"/>
              </a:rPr>
              <a:t>el trabajo sobre técnicas de estudios de comportamiento.</a:t>
            </a:r>
          </a:p>
          <a:p>
            <a:pPr algn="just" eaLnBrk="1" hangingPunct="1">
              <a:spcBef>
                <a:spcPts val="1200"/>
              </a:spcBef>
              <a:buClr>
                <a:schemeClr val="hlink"/>
              </a:buClr>
              <a:defRPr/>
            </a:pPr>
            <a:r>
              <a:rPr lang="es-AR" sz="1600" b="1" dirty="0">
                <a:latin typeface="+mj-lt"/>
              </a:rPr>
              <a:t>Desarrollar</a:t>
            </a:r>
            <a:r>
              <a:rPr lang="es-AR" sz="1600" dirty="0">
                <a:latin typeface="+mj-lt"/>
              </a:rPr>
              <a:t> los temas de Seguridad Vial con el objetivo de bajar los indicadores de estos aspectos. Se “dispararon”.</a:t>
            </a:r>
          </a:p>
          <a:p>
            <a:pPr algn="just" eaLnBrk="1" hangingPunct="1">
              <a:spcBef>
                <a:spcPts val="1200"/>
              </a:spcBef>
              <a:buClr>
                <a:schemeClr val="hlink"/>
              </a:buClr>
              <a:defRPr/>
            </a:pPr>
            <a:r>
              <a:rPr lang="es-AR" sz="1600" b="1" dirty="0">
                <a:latin typeface="+mj-lt"/>
              </a:rPr>
              <a:t>Incrementar</a:t>
            </a:r>
            <a:r>
              <a:rPr lang="es-AR" sz="1600" dirty="0">
                <a:latin typeface="+mj-lt"/>
              </a:rPr>
              <a:t> en la estrategia de SST la incorporación de los aspectos referidos a los factores psicosociales.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FB5409D-510E-4AD9-86EE-6F1E6DA1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13" y="4077073"/>
            <a:ext cx="2247732" cy="24780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3207193-1983-458A-A77E-99C083C8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847" y="1717844"/>
            <a:ext cx="2351299" cy="2222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E686561-A2E4-4FB6-99F8-219FB578C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728" y="1321132"/>
            <a:ext cx="13239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093046-2EF5-4120-9475-FDCF4FCB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239" y="437595"/>
            <a:ext cx="75971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UY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EQUIPO DE ESPECIALISTAS CIER para implementar</a:t>
            </a:r>
            <a:br>
              <a:rPr lang="es-UY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UY" sz="2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VISION ZERO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31B609B-D731-46C9-A0BD-105799F1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735" y="2238899"/>
            <a:ext cx="2265043" cy="23270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Proceso alternativo 8">
            <a:extLst>
              <a:ext uri="{FF2B5EF4-FFF2-40B4-BE49-F238E27FC236}">
                <a16:creationId xmlns="" xmlns:a16="http://schemas.microsoft.com/office/drawing/2014/main" id="{D3491751-E821-43CC-8851-76125EF4D851}"/>
              </a:ext>
            </a:extLst>
          </p:cNvPr>
          <p:cNvSpPr/>
          <p:nvPr/>
        </p:nvSpPr>
        <p:spPr>
          <a:xfrm>
            <a:off x="5487146" y="4203182"/>
            <a:ext cx="3564083" cy="58567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Relevamiento de buenas prácticas</a:t>
            </a:r>
          </a:p>
        </p:txBody>
      </p:sp>
      <p:sp>
        <p:nvSpPr>
          <p:cNvPr id="6" name="Proceso alternativo 9">
            <a:extLst>
              <a:ext uri="{FF2B5EF4-FFF2-40B4-BE49-F238E27FC236}">
                <a16:creationId xmlns="" xmlns:a16="http://schemas.microsoft.com/office/drawing/2014/main" id="{49518244-DAD7-41C7-B089-B4F4059D8C85}"/>
              </a:ext>
            </a:extLst>
          </p:cNvPr>
          <p:cNvSpPr/>
          <p:nvPr/>
        </p:nvSpPr>
        <p:spPr>
          <a:xfrm>
            <a:off x="5487146" y="4927134"/>
            <a:ext cx="3564082" cy="54690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Medición – Diagnóstico</a:t>
            </a:r>
          </a:p>
        </p:txBody>
      </p:sp>
      <p:sp>
        <p:nvSpPr>
          <p:cNvPr id="7" name="Proceso alternativo 10">
            <a:extLst>
              <a:ext uri="{FF2B5EF4-FFF2-40B4-BE49-F238E27FC236}">
                <a16:creationId xmlns="" xmlns:a16="http://schemas.microsoft.com/office/drawing/2014/main" id="{6FCEA7D5-6DE0-489B-9792-18EBE8715C7F}"/>
              </a:ext>
            </a:extLst>
          </p:cNvPr>
          <p:cNvSpPr/>
          <p:nvPr/>
        </p:nvSpPr>
        <p:spPr>
          <a:xfrm>
            <a:off x="5877478" y="3586049"/>
            <a:ext cx="2394170" cy="55173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VISION ZERO</a:t>
            </a:r>
          </a:p>
        </p:txBody>
      </p:sp>
      <p:sp>
        <p:nvSpPr>
          <p:cNvPr id="8" name="Proceso alternativo 11">
            <a:extLst>
              <a:ext uri="{FF2B5EF4-FFF2-40B4-BE49-F238E27FC236}">
                <a16:creationId xmlns="" xmlns:a16="http://schemas.microsoft.com/office/drawing/2014/main" id="{42AA6C58-541C-4320-BFD9-94ED9D595C4C}"/>
              </a:ext>
            </a:extLst>
          </p:cNvPr>
          <p:cNvSpPr/>
          <p:nvPr/>
        </p:nvSpPr>
        <p:spPr>
          <a:xfrm>
            <a:off x="6096000" y="2957794"/>
            <a:ext cx="1907316" cy="5517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Implementación</a:t>
            </a:r>
          </a:p>
        </p:txBody>
      </p:sp>
      <p:sp>
        <p:nvSpPr>
          <p:cNvPr id="9" name="Proceso alternativo 12">
            <a:extLst>
              <a:ext uri="{FF2B5EF4-FFF2-40B4-BE49-F238E27FC236}">
                <a16:creationId xmlns="" xmlns:a16="http://schemas.microsoft.com/office/drawing/2014/main" id="{ABDA986C-34ED-40BF-BF53-3CE7F90134E6}"/>
              </a:ext>
            </a:extLst>
          </p:cNvPr>
          <p:cNvSpPr/>
          <p:nvPr/>
        </p:nvSpPr>
        <p:spPr>
          <a:xfrm>
            <a:off x="6276571" y="2358005"/>
            <a:ext cx="1595985" cy="47509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Transferencia</a:t>
            </a:r>
          </a:p>
        </p:txBody>
      </p:sp>
      <p:sp>
        <p:nvSpPr>
          <p:cNvPr id="12" name="Flecha derecha 31">
            <a:extLst>
              <a:ext uri="{FF2B5EF4-FFF2-40B4-BE49-F238E27FC236}">
                <a16:creationId xmlns="" xmlns:a16="http://schemas.microsoft.com/office/drawing/2014/main" id="{4A52A2E0-95F3-4092-98D6-3133C6A8063B}"/>
              </a:ext>
            </a:extLst>
          </p:cNvPr>
          <p:cNvSpPr/>
          <p:nvPr/>
        </p:nvSpPr>
        <p:spPr>
          <a:xfrm>
            <a:off x="5338308" y="5421400"/>
            <a:ext cx="4106381" cy="7109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>
                <a:solidFill>
                  <a:schemeClr val="bg1"/>
                </a:solidFill>
              </a:rPr>
              <a:t>Cooperación e Innovación</a:t>
            </a:r>
          </a:p>
        </p:txBody>
      </p:sp>
      <p:sp>
        <p:nvSpPr>
          <p:cNvPr id="13" name="Flecha derecha 33">
            <a:extLst>
              <a:ext uri="{FF2B5EF4-FFF2-40B4-BE49-F238E27FC236}">
                <a16:creationId xmlns="" xmlns:a16="http://schemas.microsoft.com/office/drawing/2014/main" id="{5FEAB350-032D-4F81-B12E-917374568791}"/>
              </a:ext>
            </a:extLst>
          </p:cNvPr>
          <p:cNvSpPr/>
          <p:nvPr/>
        </p:nvSpPr>
        <p:spPr>
          <a:xfrm rot="-5400000">
            <a:off x="3120096" y="3634463"/>
            <a:ext cx="3876904" cy="7495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>
                <a:solidFill>
                  <a:schemeClr val="bg1"/>
                </a:solidFill>
              </a:rPr>
              <a:t>Excel Operacional y Responsabilidad</a:t>
            </a:r>
          </a:p>
        </p:txBody>
      </p:sp>
      <p:pic>
        <p:nvPicPr>
          <p:cNvPr id="15" name="Picture 2" descr="TAPA CIER 2015-01">
            <a:extLst>
              <a:ext uri="{FF2B5EF4-FFF2-40B4-BE49-F238E27FC236}">
                <a16:creationId xmlns="" xmlns:a16="http://schemas.microsoft.com/office/drawing/2014/main" id="{B8DB058F-3FCF-4AB4-BD56-E1D44160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3192005" y="3564170"/>
            <a:ext cx="1207066" cy="9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AA74D2DA-4FBE-48E9-8ACA-9FCC0283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820" y="1345426"/>
            <a:ext cx="1381125" cy="4286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26A7423-3BC3-4696-B5DC-1161C7352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68" y="1279752"/>
            <a:ext cx="1552575" cy="46672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83BFA5E-FCEE-468E-ACB6-24E593BA583F}"/>
              </a:ext>
            </a:extLst>
          </p:cNvPr>
          <p:cNvSpPr/>
          <p:nvPr/>
        </p:nvSpPr>
        <p:spPr>
          <a:xfrm>
            <a:off x="1962338" y="5008373"/>
            <a:ext cx="266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dirty="0"/>
              <a:t>Secretaría Ejecutiva</a:t>
            </a:r>
          </a:p>
          <a:p>
            <a:pPr algn="ctr"/>
            <a:r>
              <a:rPr lang="es-UY" u="sng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Contacto: secier@cier.org</a:t>
            </a:r>
            <a:endParaRPr lang="es-UY" sz="2000" u="sng" dirty="0"/>
          </a:p>
        </p:txBody>
      </p:sp>
    </p:spTree>
    <p:extLst>
      <p:ext uri="{BB962C8B-B14F-4D97-AF65-F5344CB8AC3E}">
        <p14:creationId xmlns:p14="http://schemas.microsoft.com/office/powerpoint/2010/main" val="33550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3552" y="692696"/>
            <a:ext cx="2962672" cy="663536"/>
          </a:xfrm>
        </p:spPr>
        <p:txBody>
          <a:bodyPr>
            <a:normAutofit fontScale="90000"/>
          </a:bodyPr>
          <a:lstStyle/>
          <a:p>
            <a:pPr algn="l"/>
            <a:r>
              <a:rPr lang="es-AR" sz="4000" dirty="0"/>
              <a:t>CONTACTO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5600" y="1988841"/>
            <a:ext cx="7643192" cy="3672409"/>
          </a:xfrm>
        </p:spPr>
        <p:txBody>
          <a:bodyPr/>
          <a:lstStyle/>
          <a:p>
            <a:pPr marL="0" indent="0" algn="ctr">
              <a:buNone/>
            </a:pPr>
            <a:r>
              <a:rPr lang="es-AR" altLang="es-AR" sz="3600" b="1" dirty="0">
                <a:latin typeface="Calibri" panose="020F0502020204030204" pitchFamily="34" charset="0"/>
              </a:rPr>
              <a:t>¡Muchas Gracias!</a:t>
            </a:r>
          </a:p>
          <a:p>
            <a:pPr marL="0" indent="0" algn="ctr">
              <a:buNone/>
            </a:pPr>
            <a:endParaRPr lang="es-AR" altLang="es-AR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AR" altLang="es-AR" sz="1600" dirty="0"/>
              <a:t>Lic. </a:t>
            </a:r>
            <a:r>
              <a:rPr lang="es-AR" altLang="es-AR" sz="1600" i="1" dirty="0"/>
              <a:t>Dario Consolani – Coordinador Técnico Internacional</a:t>
            </a:r>
          </a:p>
          <a:p>
            <a:pPr marL="0" indent="0" algn="ctr">
              <a:buNone/>
            </a:pPr>
            <a:r>
              <a:rPr lang="es-AR" altLang="es-AR" sz="1600" u="sng" dirty="0">
                <a:hlinkClick r:id="rId2"/>
              </a:rPr>
              <a:t>dario.consolani@transener.com.ar</a:t>
            </a:r>
            <a:endParaRPr lang="es-AR" altLang="es-AR" sz="1600" u="sng" dirty="0"/>
          </a:p>
          <a:p>
            <a:pPr marL="0" indent="0" algn="ctr">
              <a:buNone/>
            </a:pPr>
            <a:r>
              <a:rPr lang="es-AR" altLang="es-AR" sz="1600" dirty="0"/>
              <a:t>Dr. Carlos Ignacio Correa Valencia – Coordinador Técnico Internacional</a:t>
            </a:r>
          </a:p>
          <a:p>
            <a:pPr marL="0" indent="0" algn="ctr">
              <a:buNone/>
            </a:pPr>
            <a:r>
              <a:rPr lang="es-AR" altLang="es-AR" sz="1600" u="sng" dirty="0">
                <a:hlinkClick r:id="rId3"/>
              </a:rPr>
              <a:t>carlos.correa@epm.com.co</a:t>
            </a:r>
            <a:endParaRPr lang="es-AR" altLang="es-AR" sz="1600" u="sng" dirty="0"/>
          </a:p>
          <a:p>
            <a:pPr marL="0" indent="0" algn="ctr">
              <a:buNone/>
            </a:pPr>
            <a:r>
              <a:rPr lang="es-AR" altLang="es-AR" sz="1600" u="sng" dirty="0"/>
              <a:t>Cr. Juan Carlos Belza – Coordinador Internacional</a:t>
            </a:r>
          </a:p>
          <a:p>
            <a:pPr marL="0" indent="0" algn="ctr">
              <a:buNone/>
            </a:pPr>
            <a:r>
              <a:rPr lang="es-AR" altLang="es-AR" sz="1600" u="sng" dirty="0">
                <a:hlinkClick r:id="rId4"/>
              </a:rPr>
              <a:t>jcbelza@cier.org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99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97DBF2-34FC-4041-93A7-A37EB215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Anexo – Encuesta SST 2019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4307B9-4A57-446E-9984-88B02A06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1600" dirty="0"/>
              <a:t>COBEE S.A.</a:t>
            </a:r>
          </a:p>
          <a:p>
            <a:r>
              <a:rPr lang="es-UY" sz="1600" dirty="0"/>
              <a:t>CRE COOPERATIVA RURAL DE ELECTRIFICACIÓN R.L.</a:t>
            </a:r>
          </a:p>
          <a:p>
            <a:r>
              <a:rPr lang="es-UY" sz="1600" dirty="0"/>
              <a:t>DISTRIBUIDORA DE ELECTRICIDAD ENDE DEORURO S.A.</a:t>
            </a:r>
          </a:p>
          <a:p>
            <a:r>
              <a:rPr lang="es-UY" sz="1600" dirty="0"/>
              <a:t>DISTRIBUIDOS DE ELECTRICISDAD LA PAZ S.A. DELAPAZ</a:t>
            </a:r>
          </a:p>
          <a:p>
            <a:r>
              <a:rPr lang="es-UY" sz="1600" dirty="0"/>
              <a:t>ELFEC S.A.</a:t>
            </a:r>
          </a:p>
          <a:p>
            <a:r>
              <a:rPr lang="es-UY" sz="1600" dirty="0"/>
              <a:t>EMPRESA ELÉCTRICA ENDE GUARACACHI S.A. </a:t>
            </a:r>
          </a:p>
          <a:p>
            <a:r>
              <a:rPr lang="es-UY" sz="1600" dirty="0"/>
              <a:t>EMPRESA NACIONAL DE ELECTRICIDAD</a:t>
            </a:r>
          </a:p>
          <a:p>
            <a:r>
              <a:rPr lang="es-UY" sz="1600" dirty="0"/>
              <a:t>ENDE TRANSMISIÓN S.A.</a:t>
            </a:r>
          </a:p>
          <a:p>
            <a:r>
              <a:rPr lang="es-UY" sz="1600" dirty="0"/>
              <a:t>ENDE VALLE HERMOSO S.A.</a:t>
            </a:r>
          </a:p>
          <a:p>
            <a:r>
              <a:rPr lang="es-UY" sz="1600" dirty="0"/>
              <a:t>HIDROELÉCTRICA BOLIVIANA S.A.</a:t>
            </a:r>
          </a:p>
          <a:p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31283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26186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8544272" y="3235507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Picture 6" descr="Resultado de imagen para gente mirandose al esp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365105"/>
            <a:ext cx="1561102" cy="15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SC_0051">
            <a:extLst>
              <a:ext uri="{FF2B5EF4-FFF2-40B4-BE49-F238E27FC236}">
                <a16:creationId xmlns="" xmlns:a16="http://schemas.microsoft.com/office/drawing/2014/main" id="{19F8380B-A0B8-46C1-8909-99F1CC2B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02" y="4524286"/>
            <a:ext cx="2353808" cy="15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an 10">
            <a:extLst>
              <a:ext uri="{FF2B5EF4-FFF2-40B4-BE49-F238E27FC236}">
                <a16:creationId xmlns="" xmlns:a16="http://schemas.microsoft.com/office/drawing/2014/main" id="{B375EE0A-79A6-4FB0-AE38-98CC5B97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67" y="4496438"/>
            <a:ext cx="3052274" cy="15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94FEB39-0854-4097-9F17-4414EDA1F1CB}"/>
              </a:ext>
            </a:extLst>
          </p:cNvPr>
          <p:cNvSpPr txBox="1"/>
          <p:nvPr/>
        </p:nvSpPr>
        <p:spPr>
          <a:xfrm>
            <a:off x="3844106" y="2086053"/>
            <a:ext cx="6500367" cy="10772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1600" b="1" dirty="0"/>
              <a:t>Objetivo 8.8  Proteger los derechos laborales y promover un entorno de trabajo seguro y sin riesgos para todos los trabaja</a:t>
            </a:r>
            <a:r>
              <a:rPr lang="es-UY" sz="1600" dirty="0"/>
              <a:t>dores, incluidos los trabajadores migrantes, en particular las mujeres migrantes y las personas con empleos precarios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4CA6D0D-5F86-4502-9818-DC2315399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1" y="1335404"/>
            <a:ext cx="3737527" cy="4421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CA7E7E5-0AEC-4008-9CDD-12902211D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673" y="2027639"/>
            <a:ext cx="1368028" cy="130537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1F40E74-39FC-428E-B924-E83C13D68795}"/>
              </a:ext>
            </a:extLst>
          </p:cNvPr>
          <p:cNvSpPr/>
          <p:nvPr/>
        </p:nvSpPr>
        <p:spPr>
          <a:xfrm>
            <a:off x="2495601" y="3674706"/>
            <a:ext cx="7377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Mostrar </a:t>
            </a:r>
            <a:r>
              <a:rPr lang="es-AR" sz="2000" b="1" dirty="0"/>
              <a:t>responsabilidad, nivel y evolución </a:t>
            </a:r>
            <a:r>
              <a:rPr lang="es-AR" sz="2000" dirty="0"/>
              <a:t>de la </a:t>
            </a:r>
            <a:r>
              <a:rPr lang="es-AR" sz="2000" b="1" dirty="0"/>
              <a:t>Salud y Seguridad</a:t>
            </a:r>
          </a:p>
          <a:p>
            <a:r>
              <a:rPr lang="es-AR" sz="2000" b="1" dirty="0"/>
              <a:t>Cuidar a las personas para un trabajo digno </a:t>
            </a:r>
            <a:endParaRPr lang="es-UY" sz="2000" dirty="0"/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BCD38D79-6E1A-42A9-80D5-38A7B084C4FF}"/>
              </a:ext>
            </a:extLst>
          </p:cNvPr>
          <p:cNvSpPr txBox="1">
            <a:spLocks/>
          </p:cNvSpPr>
          <p:nvPr/>
        </p:nvSpPr>
        <p:spPr>
          <a:xfrm>
            <a:off x="1909192" y="415321"/>
            <a:ext cx="7139136" cy="719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JUSTIFICACIÓN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2ADB4218-3C92-444F-9021-C44B0255FB00}"/>
              </a:ext>
            </a:extLst>
          </p:cNvPr>
          <p:cNvSpPr/>
          <p:nvPr/>
        </p:nvSpPr>
        <p:spPr>
          <a:xfrm>
            <a:off x="2008916" y="1478487"/>
            <a:ext cx="193481" cy="1995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73B310CB-1B1E-4C83-831A-62135449443A}"/>
              </a:ext>
            </a:extLst>
          </p:cNvPr>
          <p:cNvSpPr/>
          <p:nvPr/>
        </p:nvSpPr>
        <p:spPr>
          <a:xfrm>
            <a:off x="2008916" y="3729059"/>
            <a:ext cx="193481" cy="1995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77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26186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850529" y="548681"/>
            <a:ext cx="7139136" cy="719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9940" y="1628800"/>
            <a:ext cx="8424936" cy="38164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99FF"/>
              </a:buClr>
              <a:tabLst>
                <a:tab pos="360363" algn="l"/>
                <a:tab pos="2700338" algn="ctr"/>
                <a:tab pos="5400675" algn="r"/>
              </a:tabLst>
              <a:defRPr/>
            </a:pPr>
            <a:r>
              <a:rPr lang="es-AR" sz="2000" b="1" dirty="0"/>
              <a:t>Apoyar los ODS </a:t>
            </a:r>
            <a:r>
              <a:rPr lang="es-AR" sz="2000" dirty="0"/>
              <a:t>– Objetivos de Desarrollo Sostenible NNUU. Objetivo No. 8 – Trabajo Decente y Crecimiento Económico</a:t>
            </a:r>
          </a:p>
          <a:p>
            <a:pPr>
              <a:spcBef>
                <a:spcPts val="1200"/>
              </a:spcBef>
              <a:buClr>
                <a:srgbClr val="0099FF"/>
              </a:buClr>
              <a:tabLst>
                <a:tab pos="360363" algn="l"/>
                <a:tab pos="2700338" algn="ctr"/>
                <a:tab pos="5400675" algn="r"/>
              </a:tabLst>
              <a:defRPr/>
            </a:pPr>
            <a:r>
              <a:rPr lang="es-AR" sz="2000" dirty="0"/>
              <a:t>Mostrar </a:t>
            </a:r>
            <a:r>
              <a:rPr lang="es-AR" sz="2000" b="1" dirty="0"/>
              <a:t>responsabilidad, nivel y evolución </a:t>
            </a:r>
            <a:r>
              <a:rPr lang="es-AR" sz="2000" dirty="0"/>
              <a:t>de la </a:t>
            </a:r>
            <a:r>
              <a:rPr lang="es-AR" sz="2000" b="1" dirty="0"/>
              <a:t>Salud y Seguridad  </a:t>
            </a:r>
            <a:r>
              <a:rPr lang="es-AR" sz="2000" dirty="0"/>
              <a:t>en las empresas </a:t>
            </a:r>
            <a:r>
              <a:rPr lang="es-AR" sz="2000" b="1" dirty="0"/>
              <a:t>Cier</a:t>
            </a:r>
            <a:r>
              <a:rPr lang="es-AR" sz="2000" dirty="0"/>
              <a:t> a nivel Internacional.</a:t>
            </a:r>
          </a:p>
          <a:p>
            <a:pPr>
              <a:spcBef>
                <a:spcPts val="1200"/>
              </a:spcBef>
              <a:buClr>
                <a:srgbClr val="0099FF"/>
              </a:buClr>
              <a:tabLst>
                <a:tab pos="360363" algn="l"/>
                <a:tab pos="2700338" algn="ctr"/>
                <a:tab pos="5400675" algn="r"/>
              </a:tabLst>
              <a:defRPr/>
            </a:pPr>
            <a:r>
              <a:rPr lang="es-AR" sz="2000" dirty="0"/>
              <a:t>Ganar espacios para la </a:t>
            </a:r>
            <a:r>
              <a:rPr lang="es-AR" sz="2000" b="1" dirty="0"/>
              <a:t>buena reputación del sector eléctrico </a:t>
            </a:r>
            <a:r>
              <a:rPr lang="es-AR" sz="2000" dirty="0"/>
              <a:t>en la región.</a:t>
            </a:r>
          </a:p>
          <a:p>
            <a:pPr>
              <a:spcBef>
                <a:spcPts val="1200"/>
              </a:spcBef>
              <a:buClr>
                <a:srgbClr val="0099FF"/>
              </a:buClr>
              <a:tabLst>
                <a:tab pos="360363" algn="l"/>
                <a:tab pos="2700338" algn="ctr"/>
                <a:tab pos="5400675" algn="r"/>
              </a:tabLst>
              <a:defRPr/>
            </a:pPr>
            <a:r>
              <a:rPr lang="es-AR" sz="2000" b="1" dirty="0"/>
              <a:t>Identificar los mejores resultados </a:t>
            </a:r>
            <a:r>
              <a:rPr lang="es-AR" sz="2000" dirty="0"/>
              <a:t>y  compartir las </a:t>
            </a:r>
            <a:r>
              <a:rPr lang="es-AR" sz="2000" b="1" dirty="0"/>
              <a:t>Mejores Prácticas</a:t>
            </a:r>
            <a:r>
              <a:rPr lang="es-AR" sz="2000" dirty="0"/>
              <a:t>.</a:t>
            </a:r>
          </a:p>
          <a:p>
            <a:pPr>
              <a:spcBef>
                <a:spcPts val="1200"/>
              </a:spcBef>
              <a:buClr>
                <a:srgbClr val="0099FF"/>
              </a:buClr>
              <a:tabLst>
                <a:tab pos="360363" algn="l"/>
                <a:tab pos="2700338" algn="ctr"/>
                <a:tab pos="5400675" algn="r"/>
              </a:tabLst>
              <a:defRPr/>
            </a:pPr>
            <a:r>
              <a:rPr lang="es-AR" sz="2000" dirty="0"/>
              <a:t>Comunicar el papel “p</a:t>
            </a:r>
            <a:r>
              <a:rPr lang="es-AR" sz="2000" b="1" dirty="0"/>
              <a:t>roactivo”</a:t>
            </a:r>
            <a:r>
              <a:rPr lang="es-AR" sz="2000" dirty="0"/>
              <a:t> de las empresas Cier para lograr el bienestar de sus empleados.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23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600058" y="3212976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1963575"/>
            <a:ext cx="8229600" cy="2304256"/>
          </a:xfrm>
        </p:spPr>
        <p:txBody>
          <a:bodyPr>
            <a:noAutofit/>
          </a:bodyPr>
          <a:lstStyle/>
          <a:p>
            <a:pPr algn="l"/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Resultados obtenidos</a:t>
            </a:r>
            <a:b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encuesta regional </a:t>
            </a:r>
            <a:r>
              <a:rPr lang="es-AR" sz="3600" b="1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sst</a:t>
            </a:r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- 2019</a:t>
            </a:r>
            <a:b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s-AR" sz="36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ASPECTOS GENERALES</a:t>
            </a:r>
          </a:p>
        </p:txBody>
      </p:sp>
      <p:pic>
        <p:nvPicPr>
          <p:cNvPr id="7" name="Picture 2" descr="TAPA CIER 2015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0" r="70797" b="31332"/>
          <a:stretch/>
        </p:blipFill>
        <p:spPr bwMode="auto">
          <a:xfrm>
            <a:off x="2140141" y="4149080"/>
            <a:ext cx="2226131" cy="1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675997" y="349015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36242" y="214149"/>
            <a:ext cx="8229600" cy="737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CARACTERIZACIÓN DE LA ENCUESTA 2019</a:t>
            </a:r>
          </a:p>
        </p:txBody>
      </p:sp>
      <p:graphicFrame>
        <p:nvGraphicFramePr>
          <p:cNvPr id="15" name="Marcador de contenido 5">
            <a:extLst>
              <a:ext uri="{FF2B5EF4-FFF2-40B4-BE49-F238E27FC236}">
                <a16:creationId xmlns="" xmlns:a16="http://schemas.microsoft.com/office/drawing/2014/main" id="{E48E792B-4730-4D9D-A06B-10E616E90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549449"/>
              </p:ext>
            </p:extLst>
          </p:nvPr>
        </p:nvGraphicFramePr>
        <p:xfrm>
          <a:off x="2548800" y="2405691"/>
          <a:ext cx="2886236" cy="188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F70F142E-9B04-4576-9055-DAD1F9192CF9}"/>
              </a:ext>
            </a:extLst>
          </p:cNvPr>
          <p:cNvSpPr txBox="1"/>
          <p:nvPr/>
        </p:nvSpPr>
        <p:spPr>
          <a:xfrm>
            <a:off x="1739202" y="1329492"/>
            <a:ext cx="1619199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 empresas</a:t>
            </a:r>
          </a:p>
          <a:p>
            <a:pPr algn="ctr"/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+ 11%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="" xmlns:a16="http://schemas.microsoft.com/office/drawing/2014/main" id="{272D9BA9-FDDA-495A-9BCF-3C7FD61DD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75282"/>
              </p:ext>
            </p:extLst>
          </p:nvPr>
        </p:nvGraphicFramePr>
        <p:xfrm>
          <a:off x="6751704" y="1484785"/>
          <a:ext cx="3214139" cy="374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3352860" imgH="3819615" progId="Excel.Sheet.12">
                  <p:embed/>
                </p:oleObj>
              </mc:Choice>
              <mc:Fallback>
                <p:oleObj name="Worksheet" r:id="rId4" imgW="3352860" imgH="3819615" progId="Excel.Sheet.12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="" xmlns:a16="http://schemas.microsoft.com/office/drawing/2014/main" id="{272D9BA9-FDDA-495A-9BCF-3C7FD61DD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1704" y="1484785"/>
                        <a:ext cx="3214139" cy="374441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="" xmlns:a16="http://schemas.microsoft.com/office/drawing/2014/main" id="{3EBA6540-C93F-4ECC-A87E-10618355D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74833"/>
              </p:ext>
            </p:extLst>
          </p:nvPr>
        </p:nvGraphicFramePr>
        <p:xfrm>
          <a:off x="6751703" y="5444502"/>
          <a:ext cx="3352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6" imgW="3009960" imgH="619215" progId="Excel.Sheet.12">
                  <p:embed/>
                </p:oleObj>
              </mc:Choice>
              <mc:Fallback>
                <p:oleObj name="Worksheet" r:id="rId6" imgW="3009960" imgH="619215" progId="Excel.Sheet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="" xmlns:a16="http://schemas.microsoft.com/office/drawing/2014/main" id="{3EBA6540-C93F-4ECC-A87E-10618355D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1703" y="5444502"/>
                        <a:ext cx="3352800" cy="61912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="" xmlns:a16="http://schemas.microsoft.com/office/drawing/2014/main" id="{27BC1086-9581-4603-8115-13465B2DB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467759"/>
              </p:ext>
            </p:extLst>
          </p:nvPr>
        </p:nvGraphicFramePr>
        <p:xfrm>
          <a:off x="2548801" y="4545469"/>
          <a:ext cx="2825897" cy="136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8" imgW="2543130" imgH="1343025" progId="Excel.Sheet.12">
                  <p:embed/>
                </p:oleObj>
              </mc:Choice>
              <mc:Fallback>
                <p:oleObj name="Worksheet" r:id="rId8" imgW="2543130" imgH="1343025" progId="Excel.Sheet.12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="" xmlns:a16="http://schemas.microsoft.com/office/drawing/2014/main" id="{27BC1086-9581-4603-8115-13465B2DB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48801" y="4545469"/>
                        <a:ext cx="2825897" cy="1367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7D2C5675-4A09-4514-B44E-D51F6D1A1381}"/>
              </a:ext>
            </a:extLst>
          </p:cNvPr>
          <p:cNvSpPr txBox="1"/>
          <p:nvPr/>
        </p:nvSpPr>
        <p:spPr>
          <a:xfrm>
            <a:off x="3539350" y="1345708"/>
            <a:ext cx="1467945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211 Mil Empleados 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42F9933F-055C-4760-BE4B-266437B0D228}"/>
              </a:ext>
            </a:extLst>
          </p:cNvPr>
          <p:cNvSpPr txBox="1"/>
          <p:nvPr/>
        </p:nvSpPr>
        <p:spPr>
          <a:xfrm>
            <a:off x="5224028" y="1329726"/>
            <a:ext cx="1087996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Y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 Países  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="" xmlns:a16="http://schemas.microsoft.com/office/drawing/2014/main" id="{D019052C-2F80-4E5A-9675-9508512C9FE1}"/>
              </a:ext>
            </a:extLst>
          </p:cNvPr>
          <p:cNvSpPr/>
          <p:nvPr/>
        </p:nvSpPr>
        <p:spPr>
          <a:xfrm>
            <a:off x="6456041" y="1196752"/>
            <a:ext cx="3843607" cy="52565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26B56C3-8C53-40FF-9387-786BBEF73B0D}"/>
              </a:ext>
            </a:extLst>
          </p:cNvPr>
          <p:cNvSpPr txBox="1"/>
          <p:nvPr/>
        </p:nvSpPr>
        <p:spPr>
          <a:xfrm>
            <a:off x="2509461" y="6090454"/>
            <a:ext cx="296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dirty="0"/>
              <a:t>70% O&amp;M; 30% Administración y Staff</a:t>
            </a:r>
          </a:p>
        </p:txBody>
      </p:sp>
    </p:spTree>
    <p:extLst>
      <p:ext uri="{BB962C8B-B14F-4D97-AF65-F5344CB8AC3E}">
        <p14:creationId xmlns:p14="http://schemas.microsoft.com/office/powerpoint/2010/main" val="22866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675997" y="3235507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919536" y="476672"/>
            <a:ext cx="8229600" cy="8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EMPRESAS PARTICIPANTES 2019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1705426" y="2066306"/>
            <a:ext cx="8205085" cy="3394692"/>
            <a:chOff x="181425" y="2066306"/>
            <a:chExt cx="8205085" cy="3394692"/>
          </a:xfrm>
        </p:grpSpPr>
        <p:sp>
          <p:nvSpPr>
            <p:cNvPr id="8" name="7 Forma libre"/>
            <p:cNvSpPr/>
            <p:nvPr/>
          </p:nvSpPr>
          <p:spPr>
            <a:xfrm>
              <a:off x="6380377" y="2066306"/>
              <a:ext cx="2006133" cy="3394692"/>
            </a:xfrm>
            <a:custGeom>
              <a:avLst/>
              <a:gdLst>
                <a:gd name="connsiteX0" fmla="*/ 0 w 2006133"/>
                <a:gd name="connsiteY0" fmla="*/ 200613 h 3394692"/>
                <a:gd name="connsiteX1" fmla="*/ 200613 w 2006133"/>
                <a:gd name="connsiteY1" fmla="*/ 0 h 3394692"/>
                <a:gd name="connsiteX2" fmla="*/ 1805520 w 2006133"/>
                <a:gd name="connsiteY2" fmla="*/ 0 h 3394692"/>
                <a:gd name="connsiteX3" fmla="*/ 2006133 w 2006133"/>
                <a:gd name="connsiteY3" fmla="*/ 200613 h 3394692"/>
                <a:gd name="connsiteX4" fmla="*/ 2006133 w 2006133"/>
                <a:gd name="connsiteY4" fmla="*/ 3194079 h 3394692"/>
                <a:gd name="connsiteX5" fmla="*/ 1805520 w 2006133"/>
                <a:gd name="connsiteY5" fmla="*/ 3394692 h 3394692"/>
                <a:gd name="connsiteX6" fmla="*/ 200613 w 2006133"/>
                <a:gd name="connsiteY6" fmla="*/ 3394692 h 3394692"/>
                <a:gd name="connsiteX7" fmla="*/ 0 w 2006133"/>
                <a:gd name="connsiteY7" fmla="*/ 3194079 h 3394692"/>
                <a:gd name="connsiteX8" fmla="*/ 0 w 2006133"/>
                <a:gd name="connsiteY8" fmla="*/ 200613 h 339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133" h="3394692">
                  <a:moveTo>
                    <a:pt x="0" y="200613"/>
                  </a:moveTo>
                  <a:cubicBezTo>
                    <a:pt x="0" y="89817"/>
                    <a:pt x="89817" y="0"/>
                    <a:pt x="200613" y="0"/>
                  </a:cubicBezTo>
                  <a:lnTo>
                    <a:pt x="1805520" y="0"/>
                  </a:lnTo>
                  <a:cubicBezTo>
                    <a:pt x="1916316" y="0"/>
                    <a:pt x="2006133" y="89817"/>
                    <a:pt x="2006133" y="200613"/>
                  </a:cubicBezTo>
                  <a:lnTo>
                    <a:pt x="2006133" y="3194079"/>
                  </a:lnTo>
                  <a:cubicBezTo>
                    <a:pt x="2006133" y="3304875"/>
                    <a:pt x="1916316" y="3394692"/>
                    <a:pt x="1805520" y="3394692"/>
                  </a:cubicBezTo>
                  <a:lnTo>
                    <a:pt x="200613" y="3394692"/>
                  </a:lnTo>
                  <a:cubicBezTo>
                    <a:pt x="89817" y="3394692"/>
                    <a:pt x="0" y="3304875"/>
                    <a:pt x="0" y="3194079"/>
                  </a:cubicBezTo>
                  <a:lnTo>
                    <a:pt x="0" y="200613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1514341" rIns="156464" bIns="835402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200" dirty="0"/>
                <a:t>INTEGRALES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314059" y="2066306"/>
              <a:ext cx="2006133" cy="3394692"/>
            </a:xfrm>
            <a:custGeom>
              <a:avLst/>
              <a:gdLst>
                <a:gd name="connsiteX0" fmla="*/ 0 w 2006133"/>
                <a:gd name="connsiteY0" fmla="*/ 200613 h 3394692"/>
                <a:gd name="connsiteX1" fmla="*/ 200613 w 2006133"/>
                <a:gd name="connsiteY1" fmla="*/ 0 h 3394692"/>
                <a:gd name="connsiteX2" fmla="*/ 1805520 w 2006133"/>
                <a:gd name="connsiteY2" fmla="*/ 0 h 3394692"/>
                <a:gd name="connsiteX3" fmla="*/ 2006133 w 2006133"/>
                <a:gd name="connsiteY3" fmla="*/ 200613 h 3394692"/>
                <a:gd name="connsiteX4" fmla="*/ 2006133 w 2006133"/>
                <a:gd name="connsiteY4" fmla="*/ 3194079 h 3394692"/>
                <a:gd name="connsiteX5" fmla="*/ 1805520 w 2006133"/>
                <a:gd name="connsiteY5" fmla="*/ 3394692 h 3394692"/>
                <a:gd name="connsiteX6" fmla="*/ 200613 w 2006133"/>
                <a:gd name="connsiteY6" fmla="*/ 3394692 h 3394692"/>
                <a:gd name="connsiteX7" fmla="*/ 0 w 2006133"/>
                <a:gd name="connsiteY7" fmla="*/ 3194079 h 3394692"/>
                <a:gd name="connsiteX8" fmla="*/ 0 w 2006133"/>
                <a:gd name="connsiteY8" fmla="*/ 200613 h 339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133" h="3394692">
                  <a:moveTo>
                    <a:pt x="0" y="200613"/>
                  </a:moveTo>
                  <a:cubicBezTo>
                    <a:pt x="0" y="89817"/>
                    <a:pt x="89817" y="0"/>
                    <a:pt x="200613" y="0"/>
                  </a:cubicBezTo>
                  <a:lnTo>
                    <a:pt x="1805520" y="0"/>
                  </a:lnTo>
                  <a:cubicBezTo>
                    <a:pt x="1916316" y="0"/>
                    <a:pt x="2006133" y="89817"/>
                    <a:pt x="2006133" y="200613"/>
                  </a:cubicBezTo>
                  <a:lnTo>
                    <a:pt x="2006133" y="3194079"/>
                  </a:lnTo>
                  <a:cubicBezTo>
                    <a:pt x="2006133" y="3304875"/>
                    <a:pt x="1916316" y="3394692"/>
                    <a:pt x="1805520" y="3394692"/>
                  </a:cubicBezTo>
                  <a:lnTo>
                    <a:pt x="200613" y="3394692"/>
                  </a:lnTo>
                  <a:cubicBezTo>
                    <a:pt x="89817" y="3394692"/>
                    <a:pt x="0" y="3304875"/>
                    <a:pt x="0" y="3194079"/>
                  </a:cubicBezTo>
                  <a:lnTo>
                    <a:pt x="0" y="20061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1514341" rIns="156464" bIns="835402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200" dirty="0"/>
                <a:t>DISTRIBUCIÓN</a:t>
              </a: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2247742" y="2066306"/>
              <a:ext cx="2006133" cy="3394692"/>
            </a:xfrm>
            <a:custGeom>
              <a:avLst/>
              <a:gdLst>
                <a:gd name="connsiteX0" fmla="*/ 0 w 2006133"/>
                <a:gd name="connsiteY0" fmla="*/ 200613 h 3394692"/>
                <a:gd name="connsiteX1" fmla="*/ 200613 w 2006133"/>
                <a:gd name="connsiteY1" fmla="*/ 0 h 3394692"/>
                <a:gd name="connsiteX2" fmla="*/ 1805520 w 2006133"/>
                <a:gd name="connsiteY2" fmla="*/ 0 h 3394692"/>
                <a:gd name="connsiteX3" fmla="*/ 2006133 w 2006133"/>
                <a:gd name="connsiteY3" fmla="*/ 200613 h 3394692"/>
                <a:gd name="connsiteX4" fmla="*/ 2006133 w 2006133"/>
                <a:gd name="connsiteY4" fmla="*/ 3194079 h 3394692"/>
                <a:gd name="connsiteX5" fmla="*/ 1805520 w 2006133"/>
                <a:gd name="connsiteY5" fmla="*/ 3394692 h 3394692"/>
                <a:gd name="connsiteX6" fmla="*/ 200613 w 2006133"/>
                <a:gd name="connsiteY6" fmla="*/ 3394692 h 3394692"/>
                <a:gd name="connsiteX7" fmla="*/ 0 w 2006133"/>
                <a:gd name="connsiteY7" fmla="*/ 3194079 h 3394692"/>
                <a:gd name="connsiteX8" fmla="*/ 0 w 2006133"/>
                <a:gd name="connsiteY8" fmla="*/ 200613 h 339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133" h="3394692">
                  <a:moveTo>
                    <a:pt x="0" y="200613"/>
                  </a:moveTo>
                  <a:cubicBezTo>
                    <a:pt x="0" y="89817"/>
                    <a:pt x="89817" y="0"/>
                    <a:pt x="200613" y="0"/>
                  </a:cubicBezTo>
                  <a:lnTo>
                    <a:pt x="1805520" y="0"/>
                  </a:lnTo>
                  <a:cubicBezTo>
                    <a:pt x="1916316" y="0"/>
                    <a:pt x="2006133" y="89817"/>
                    <a:pt x="2006133" y="200613"/>
                  </a:cubicBezTo>
                  <a:lnTo>
                    <a:pt x="2006133" y="3194079"/>
                  </a:lnTo>
                  <a:cubicBezTo>
                    <a:pt x="2006133" y="3304875"/>
                    <a:pt x="1916316" y="3394692"/>
                    <a:pt x="1805520" y="3394692"/>
                  </a:cubicBezTo>
                  <a:lnTo>
                    <a:pt x="200613" y="3394692"/>
                  </a:lnTo>
                  <a:cubicBezTo>
                    <a:pt x="89817" y="3394692"/>
                    <a:pt x="0" y="3304875"/>
                    <a:pt x="0" y="3194079"/>
                  </a:cubicBezTo>
                  <a:lnTo>
                    <a:pt x="0" y="2006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1514341" rIns="156464" bIns="835402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200" dirty="0"/>
                <a:t>TRANSMISIÓN</a:t>
              </a:r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181425" y="2066306"/>
              <a:ext cx="2006133" cy="3394692"/>
            </a:xfrm>
            <a:custGeom>
              <a:avLst/>
              <a:gdLst>
                <a:gd name="connsiteX0" fmla="*/ 0 w 2006133"/>
                <a:gd name="connsiteY0" fmla="*/ 200613 h 3394692"/>
                <a:gd name="connsiteX1" fmla="*/ 200613 w 2006133"/>
                <a:gd name="connsiteY1" fmla="*/ 0 h 3394692"/>
                <a:gd name="connsiteX2" fmla="*/ 1805520 w 2006133"/>
                <a:gd name="connsiteY2" fmla="*/ 0 h 3394692"/>
                <a:gd name="connsiteX3" fmla="*/ 2006133 w 2006133"/>
                <a:gd name="connsiteY3" fmla="*/ 200613 h 3394692"/>
                <a:gd name="connsiteX4" fmla="*/ 2006133 w 2006133"/>
                <a:gd name="connsiteY4" fmla="*/ 3194079 h 3394692"/>
                <a:gd name="connsiteX5" fmla="*/ 1805520 w 2006133"/>
                <a:gd name="connsiteY5" fmla="*/ 3394692 h 3394692"/>
                <a:gd name="connsiteX6" fmla="*/ 200613 w 2006133"/>
                <a:gd name="connsiteY6" fmla="*/ 3394692 h 3394692"/>
                <a:gd name="connsiteX7" fmla="*/ 0 w 2006133"/>
                <a:gd name="connsiteY7" fmla="*/ 3194079 h 3394692"/>
                <a:gd name="connsiteX8" fmla="*/ 0 w 2006133"/>
                <a:gd name="connsiteY8" fmla="*/ 200613 h 339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6133" h="3394692">
                  <a:moveTo>
                    <a:pt x="0" y="200613"/>
                  </a:moveTo>
                  <a:cubicBezTo>
                    <a:pt x="0" y="89817"/>
                    <a:pt x="89817" y="0"/>
                    <a:pt x="200613" y="0"/>
                  </a:cubicBezTo>
                  <a:lnTo>
                    <a:pt x="1805520" y="0"/>
                  </a:lnTo>
                  <a:cubicBezTo>
                    <a:pt x="1916316" y="0"/>
                    <a:pt x="2006133" y="89817"/>
                    <a:pt x="2006133" y="200613"/>
                  </a:cubicBezTo>
                  <a:lnTo>
                    <a:pt x="2006133" y="3194079"/>
                  </a:lnTo>
                  <a:cubicBezTo>
                    <a:pt x="2006133" y="3304875"/>
                    <a:pt x="1916316" y="3394692"/>
                    <a:pt x="1805520" y="3394692"/>
                  </a:cubicBezTo>
                  <a:lnTo>
                    <a:pt x="200613" y="3394692"/>
                  </a:lnTo>
                  <a:cubicBezTo>
                    <a:pt x="89817" y="3394692"/>
                    <a:pt x="0" y="3304875"/>
                    <a:pt x="0" y="3194079"/>
                  </a:cubicBezTo>
                  <a:lnTo>
                    <a:pt x="0" y="2006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1514341" rIns="156464" bIns="835402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200" dirty="0"/>
                <a:t>GENERACIÓN</a:t>
              </a:r>
            </a:p>
          </p:txBody>
        </p:sp>
        <p:sp>
          <p:nvSpPr>
            <p:cNvPr id="20" name="19 Flecha izquierda y derecha"/>
            <p:cNvSpPr/>
            <p:nvPr/>
          </p:nvSpPr>
          <p:spPr>
            <a:xfrm>
              <a:off x="507868" y="4782060"/>
              <a:ext cx="7552199" cy="509203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20 Elipse"/>
          <p:cNvSpPr/>
          <p:nvPr/>
        </p:nvSpPr>
        <p:spPr>
          <a:xfrm>
            <a:off x="2063552" y="2293535"/>
            <a:ext cx="1296144" cy="1270756"/>
          </a:xfrm>
          <a:prstGeom prst="ellipse">
            <a:avLst/>
          </a:prstGeom>
          <a:solidFill>
            <a:srgbClr val="FFFFFF">
              <a:alpha val="52157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</a:p>
        </p:txBody>
      </p:sp>
      <p:sp>
        <p:nvSpPr>
          <p:cNvPr id="23" name="22 Elipse"/>
          <p:cNvSpPr/>
          <p:nvPr/>
        </p:nvSpPr>
        <p:spPr>
          <a:xfrm>
            <a:off x="4126736" y="2308268"/>
            <a:ext cx="1296144" cy="1270756"/>
          </a:xfrm>
          <a:prstGeom prst="ellipse">
            <a:avLst/>
          </a:prstGeom>
          <a:solidFill>
            <a:srgbClr val="FFFFFF">
              <a:alpha val="52157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</a:p>
        </p:txBody>
      </p:sp>
      <p:sp>
        <p:nvSpPr>
          <p:cNvPr id="24" name="23 Elipse"/>
          <p:cNvSpPr/>
          <p:nvPr/>
        </p:nvSpPr>
        <p:spPr>
          <a:xfrm>
            <a:off x="6193053" y="2308268"/>
            <a:ext cx="1296144" cy="1270756"/>
          </a:xfrm>
          <a:prstGeom prst="ellipse">
            <a:avLst/>
          </a:prstGeom>
          <a:solidFill>
            <a:srgbClr val="FFFFFF">
              <a:alpha val="52157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</a:p>
        </p:txBody>
      </p:sp>
      <p:sp>
        <p:nvSpPr>
          <p:cNvPr id="25" name="24 Elipse"/>
          <p:cNvSpPr/>
          <p:nvPr/>
        </p:nvSpPr>
        <p:spPr>
          <a:xfrm>
            <a:off x="8259371" y="2318520"/>
            <a:ext cx="1296144" cy="1270756"/>
          </a:xfrm>
          <a:prstGeom prst="ellipse">
            <a:avLst/>
          </a:prstGeom>
          <a:solidFill>
            <a:srgbClr val="FFFFFF">
              <a:alpha val="52157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5252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675997" y="4068888"/>
            <a:ext cx="51403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99110" y="265942"/>
            <a:ext cx="8229600" cy="72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200" b="1" dirty="0">
                <a:latin typeface="+mn-lt"/>
              </a:rPr>
              <a:t>¿QUÉ ANALIZA LA ENCUESTA REGIONAL?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14492" y="2791157"/>
            <a:ext cx="8114218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Indicadores Proactivos y Reactivos de Empresas que consideran en los mismos al Personal Propio y sus Contratistas: </a:t>
            </a:r>
          </a:p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Resultados de los índices calculados de acuerdo a la información suministrada por </a:t>
            </a:r>
            <a:r>
              <a:rPr lang="es-ES" sz="1600" b="1" dirty="0">
                <a:solidFill>
                  <a:schemeClr val="tx1"/>
                </a:solidFill>
              </a:rPr>
              <a:t> 59 </a:t>
            </a:r>
            <a:r>
              <a:rPr lang="es-ES" sz="1600" dirty="0">
                <a:solidFill>
                  <a:schemeClr val="tx1"/>
                </a:solidFill>
              </a:rPr>
              <a:t> empresas que tienen en cuenta al personal propio y contratista para el cálculo de sus índices</a:t>
            </a: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54116" y="4496162"/>
            <a:ext cx="7958308" cy="1762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2063552" y="4571971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Indicadores Proactivos y Reactivos de Empresas que solo consideran en los mismos al personal Propio: </a:t>
            </a:r>
          </a:p>
          <a:p>
            <a:pPr algn="ctr">
              <a:defRPr/>
            </a:pPr>
            <a:r>
              <a:rPr lang="es-ES" sz="1600" dirty="0"/>
              <a:t>Resultados de los índices calculados de acuerdo a la información suministrada por las </a:t>
            </a:r>
            <a:r>
              <a:rPr lang="es-ES" sz="1600" b="1" dirty="0"/>
              <a:t>90</a:t>
            </a:r>
            <a:r>
              <a:rPr lang="es-ES" sz="1600" dirty="0"/>
              <a:t> empresas que participaron: </a:t>
            </a:r>
            <a:r>
              <a:rPr lang="es-ES" sz="1600" b="1" dirty="0"/>
              <a:t>31</a:t>
            </a:r>
            <a:r>
              <a:rPr lang="es-ES" sz="1600" dirty="0"/>
              <a:t> de ellas solo consideran al Personal Propio y </a:t>
            </a:r>
            <a:r>
              <a:rPr lang="es-ES" sz="1600" b="1" dirty="0"/>
              <a:t>59</a:t>
            </a:r>
            <a:r>
              <a:rPr lang="es-ES" sz="1600" dirty="0"/>
              <a:t> que también consideran al Personal Contratista </a:t>
            </a:r>
          </a:p>
        </p:txBody>
      </p:sp>
      <p:sp>
        <p:nvSpPr>
          <p:cNvPr id="13" name="7 Rectángulo redondeado">
            <a:extLst>
              <a:ext uri="{FF2B5EF4-FFF2-40B4-BE49-F238E27FC236}">
                <a16:creationId xmlns="" xmlns:a16="http://schemas.microsoft.com/office/drawing/2014/main" id="{D374E4B6-79FB-477E-8F66-9BA672A1F167}"/>
              </a:ext>
            </a:extLst>
          </p:cNvPr>
          <p:cNvSpPr/>
          <p:nvPr/>
        </p:nvSpPr>
        <p:spPr>
          <a:xfrm>
            <a:off x="1849746" y="1055564"/>
            <a:ext cx="8178965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Preguntas generales sobre la forma de organizar la SST en las empresas eléctricas.  </a:t>
            </a:r>
            <a:r>
              <a:rPr lang="es-AR" sz="1600" dirty="0">
                <a:solidFill>
                  <a:schemeClr val="tx1"/>
                </a:solidFill>
              </a:rPr>
              <a:t>Consideración o no de los Contratistas. Empleados, edades, etc. Posición de la SST dentro del organigrama de la empresa. Uso de técnicas de comportamiento seguro. Uso de sistemas de gestión de SST y tipos.  Comunicación de la SST.  Regulación y acciones sobre riesgos psicosocial.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nencias CIER" ma:contentTypeID="0x010100B041F826BDDF481385B3312C36ED6ED9003A9C9D06DAF54F46871927402CDB931800D184DDCB7FF93C4199E29B511A66F321" ma:contentTypeVersion="8" ma:contentTypeDescription="" ma:contentTypeScope="" ma:versionID="48dbb1896f72bbda04eebf7e5e58b43b">
  <xsd:schema xmlns:xsd="http://www.w3.org/2001/XMLSchema" xmlns:xs="http://www.w3.org/2001/XMLSchema" xmlns:p="http://schemas.microsoft.com/office/2006/metadata/properties" xmlns:ns2="27339639-029a-4491-9c5a-cbbfb2bfa76f" xmlns:ns3="843c9b0c-9a46-4ca8-ac2a-155222a5294f" xmlns:ns4="a516f857-f725-4bc6-908c-2cadec914471" targetNamespace="http://schemas.microsoft.com/office/2006/metadata/properties" ma:root="true" ma:fieldsID="37563fc67ea85567cb72022d1fb62629" ns2:_="" ns3:_="" ns4:_="">
    <xsd:import namespace="27339639-029a-4491-9c5a-cbbfb2bfa76f"/>
    <xsd:import namespace="843c9b0c-9a46-4ca8-ac2a-155222a5294f"/>
    <xsd:import namespace="a516f857-f725-4bc6-908c-2cadec914471"/>
    <xsd:element name="properties">
      <xsd:complexType>
        <xsd:sequence>
          <xsd:element name="documentManagement">
            <xsd:complexType>
              <xsd:all>
                <xsd:element ref="ns2:Descripcion_Ponencias" minOccurs="0"/>
                <xsd:element ref="ns2:Fecha_Ponencias" minOccurs="0"/>
                <xsd:element ref="ns3:Area_Lookup" minOccurs="0"/>
                <xsd:element ref="ns3:Tags_Lookup" minOccurs="0"/>
                <xsd:element ref="ns4:TaxCatchAll" minOccurs="0"/>
                <xsd:element ref="ns4:TaxCatchAllLabel" minOccurs="0"/>
                <xsd:element ref="ns4:Autores_x0020_personas_x0020_CIER" minOccurs="0"/>
                <xsd:element ref="ns4:Autores_x0020_empresariales_x0020_CIER" minOccurs="0"/>
                <xsd:element ref="ns4:Origen_x0020_editorial_x0020_CIER" minOccurs="0"/>
                <xsd:element ref="ns4:Fecha_x0020_documento_x0020_CIER" minOccurs="0"/>
                <xsd:element ref="ns4:Fecha_x0020_ingreso_x0020_documento_x0020_CIER" minOccurs="0"/>
                <xsd:element ref="ns4:p6fce760650a4778a1ac03a5f3401268" minOccurs="0"/>
                <xsd:element ref="ns4:g05bf14ef2b746659e0e74d8fcd8057c" minOccurs="0"/>
                <xsd:element ref="ns4:Caracteristica_x0020_CIER" minOccurs="0"/>
                <xsd:element ref="ns4:Descripcion_x0020_CIER" minOccurs="0"/>
                <xsd:element ref="ns4:i8a2196965de4d4c8c4f7e4b2f92ad1c" minOccurs="0"/>
                <xsd:element ref="ns4:ec299561128941688612ac6422c16d9e" minOccurs="0"/>
                <xsd:element ref="ns4:g277b0d3dda74f0b84c350bdeb72b2f5" minOccurs="0"/>
                <xsd:element ref="ns4:o9a68cad074f4578b7ee83cbad64fd25" minOccurs="0"/>
                <xsd:element ref="ns4:a8227f18a4104c3a8138066170411a14" minOccurs="0"/>
                <xsd:element ref="ns4:Evento_x0020_nombre_x0020_CIER" minOccurs="0"/>
                <xsd:element ref="ns4:Evento_x0020_numero_x0020_CIER" minOccurs="0"/>
                <xsd:element ref="ns4:Evento_x0020_fecha_x0020_CIER" minOccurs="0"/>
                <xsd:element ref="ns4:Evento_x0020_lugar_x0020_CIER" minOccurs="0"/>
                <xsd:element ref="ns4:Cantidad_x0020_Vendidos_x0020_CIER" minOccurs="0"/>
                <xsd:element ref="ns4:Imagen_x0020_Presentacion_x0020_CIER" minOccurs="0"/>
                <xsd:element ref="ns4:Precio_x0020_CIER" minOccurs="0"/>
                <xsd:element ref="ns4:CantidadDescargasCIER" minOccurs="0"/>
                <xsd:element ref="ns4:CantidadVisualizacionesCIER" minOccurs="0"/>
                <xsd:element ref="ns4:Evento_x0020_Link_x0020_CIER" minOccurs="0"/>
                <xsd:element ref="ns4:Tipo_x0020_documento_x0020_CIER" minOccurs="0"/>
                <xsd:element ref="ns2:Restringid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39639-029a-4491-9c5a-cbbfb2bfa76f" elementFormDefault="qualified">
    <xsd:import namespace="http://schemas.microsoft.com/office/2006/documentManagement/types"/>
    <xsd:import namespace="http://schemas.microsoft.com/office/infopath/2007/PartnerControls"/>
    <xsd:element name="Descripcion_Ponencias" ma:index="8" nillable="true" ma:displayName="Descripcion" ma:internalName="Descripcion_Ponencias">
      <xsd:simpleType>
        <xsd:restriction base="dms:Text"/>
      </xsd:simpleType>
    </xsd:element>
    <xsd:element name="Fecha_Ponencias" ma:index="9" nillable="true" ma:displayName="Fecha" ma:internalName="Fecha_Ponencias">
      <xsd:simpleType>
        <xsd:restriction base="dms:DateTime"/>
      </xsd:simpleType>
    </xsd:element>
    <xsd:element name="Restringido" ma:index="46" nillable="true" ma:displayName="Restringido" ma:default="0" ma:internalName="Restringido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c9b0c-9a46-4ca8-ac2a-155222a5294f" elementFormDefault="qualified">
    <xsd:import namespace="http://schemas.microsoft.com/office/2006/documentManagement/types"/>
    <xsd:import namespace="http://schemas.microsoft.com/office/infopath/2007/PartnerControls"/>
    <xsd:element name="Area_Lookup" ma:index="10" nillable="true" ma:displayName="Area" ma:list="{e7e4e534-2197-4201-94bf-d3de2880babe}" ma:internalName="Area_Lookup" ma:showField="Title" ma:web="843c9b0c-9a46-4ca8-ac2a-155222a52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gs_Lookup" ma:index="11" nillable="true" ma:displayName="Tags" ma:list="{0523195f-0e09-424e-8b78-f429897bb9ce}" ma:internalName="Tags_Lookup" ma:showField="Title" ma:web="843c9b0c-9a46-4ca8-ac2a-155222a52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6f857-f725-4bc6-908c-2cadec9144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olumna global de taxonomía" ma:hidden="true" ma:list="{27c73361-ffb4-462b-a1ee-83cd89bf0c49}" ma:internalName="TaxCatchAll" ma:showField="CatchAllData" ma:web="a516f857-f725-4bc6-908c-2cadec914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olumna global de taxonomía1" ma:hidden="true" ma:list="{27c73361-ffb4-462b-a1ee-83cd89bf0c49}" ma:internalName="TaxCatchAllLabel" ma:readOnly="true" ma:showField="CatchAllDataLabel" ma:web="a516f857-f725-4bc6-908c-2cadec914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utores_x0020_personas_x0020_CIER" ma:index="14" nillable="true" ma:displayName="Autores personas CIER" ma:internalName="Autores_x0020_personas_x0020_CIER">
      <xsd:simpleType>
        <xsd:restriction base="dms:Text">
          <xsd:maxLength value="255"/>
        </xsd:restriction>
      </xsd:simpleType>
    </xsd:element>
    <xsd:element name="Autores_x0020_empresariales_x0020_CIER" ma:index="15" nillable="true" ma:displayName="Autores empresariales CIER" ma:internalName="Autores_x0020_empresariales_x0020_CIER">
      <xsd:simpleType>
        <xsd:restriction base="dms:Text">
          <xsd:maxLength value="255"/>
        </xsd:restriction>
      </xsd:simpleType>
    </xsd:element>
    <xsd:element name="Origen_x0020_editorial_x0020_CIER" ma:index="16" nillable="true" ma:displayName="Origen editorial CIER" ma:internalName="Origen_x0020_editorial_x0020_CIER">
      <xsd:simpleType>
        <xsd:restriction base="dms:Text">
          <xsd:maxLength value="255"/>
        </xsd:restriction>
      </xsd:simpleType>
    </xsd:element>
    <xsd:element name="Fecha_x0020_documento_x0020_CIER" ma:index="17" nillable="true" ma:displayName="Fecha documento CIER" ma:format="DateOnly" ma:internalName="Fecha_x0020_documento_x0020_CIER">
      <xsd:simpleType>
        <xsd:restriction base="dms:DateTime"/>
      </xsd:simpleType>
    </xsd:element>
    <xsd:element name="Fecha_x0020_ingreso_x0020_documento_x0020_CIER" ma:index="18" nillable="true" ma:displayName="Fecha ingreso documento CIER" ma:format="DateOnly" ma:internalName="Fecha_x0020_ingreso_x0020_documento_x0020_CIER">
      <xsd:simpleType>
        <xsd:restriction base="dms:DateTime"/>
      </xsd:simpleType>
    </xsd:element>
    <xsd:element name="p6fce760650a4778a1ac03a5f3401268" ma:index="19" nillable="true" ma:taxonomy="true" ma:internalName="p6fce760650a4778a1ac03a5f3401268" ma:taxonomyFieldName="Pais_x0020_CIER" ma:displayName="Pais CIER" ma:default="" ma:fieldId="{96fce760-650a-4778-a1ac-03a5f3401268}" ma:taxonomyMulti="true" ma:sspId="3a29c702-faed-49a8-b3b1-3dd6edcede64" ma:termSetId="81df36c4-8f31-461e-a277-7d402910a4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5bf14ef2b746659e0e74d8fcd8057c" ma:index="21" nillable="true" ma:taxonomy="true" ma:internalName="g05bf14ef2b746659e0e74d8fcd8057c" ma:taxonomyFieldName="Idioma_x0020_CIER" ma:displayName="Idioma CIER" ma:default="" ma:fieldId="{005bf14e-f2b7-4665-9e0e-74d8fcd8057c}" ma:sspId="3a29c702-faed-49a8-b3b1-3dd6edcede64" ma:termSetId="82ef80f1-be82-446c-aaf6-138b79fa7b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racteristica_x0020_CIER" ma:index="23" nillable="true" ma:displayName="Caracteristica CIER" ma:internalName="Caracteristica_x0020_CIER">
      <xsd:simpleType>
        <xsd:restriction base="dms:Text">
          <xsd:maxLength value="255"/>
        </xsd:restriction>
      </xsd:simpleType>
    </xsd:element>
    <xsd:element name="Descripcion_x0020_CIER" ma:index="24" nillable="true" ma:displayName="Descripcion CIER" ma:internalName="Descripcion_x0020_CIER">
      <xsd:simpleType>
        <xsd:restriction base="dms:Note"/>
      </xsd:simpleType>
    </xsd:element>
    <xsd:element name="i8a2196965de4d4c8c4f7e4b2f92ad1c" ma:index="25" nillable="true" ma:taxonomy="true" ma:internalName="i8a2196965de4d4c8c4f7e4b2f92ad1c" ma:taxonomyFieldName="Descriptores_x0020_CIER" ma:displayName="Descriptores CIER" ma:default="" ma:fieldId="{28a21969-65de-4d4c-8c4f-7e4b2f92ad1c}" ma:taxonomyMulti="true" ma:sspId="3a29c702-faed-49a8-b3b1-3dd6edcede64" ma:termSetId="be2b0372-df69-4be2-8ebd-99f2399efd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299561128941688612ac6422c16d9e" ma:index="27" nillable="true" ma:taxonomy="true" ma:internalName="ec299561128941688612ac6422c16d9e" ma:taxonomyFieldName="Negocio_x0020_del_x0020_Sector_x0020_CIER" ma:displayName="Negocio del Sector CIER" ma:default="" ma:fieldId="{ec299561-1289-4168-8612-ac6422c16d9e}" ma:taxonomyMulti="true" ma:sspId="3a29c702-faed-49a8-b3b1-3dd6edcede64" ma:termSetId="7f75b109-23c0-4237-9fa9-63e4e71efe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77b0d3dda74f0b84c350bdeb72b2f5" ma:index="29" nillable="true" ma:taxonomy="true" ma:internalName="g277b0d3dda74f0b84c350bdeb72b2f5" ma:taxonomyFieldName="Subarea_x0020_de_x0020_negocio_x0020_CIER" ma:displayName="Subarea de negocio CIER" ma:default="" ma:fieldId="{0277b0d3-dda7-4f0b-84c3-50bdeb72b2f5}" ma:taxonomyMulti="true" ma:sspId="3a29c702-faed-49a8-b3b1-3dd6edcede64" ma:termSetId="bafddefc-d0dc-4398-b32e-a4a1d66a15d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9a68cad074f4578b7ee83cbad64fd25" ma:index="31" nillable="true" ma:taxonomy="true" ma:internalName="o9a68cad074f4578b7ee83cbad64fd25" ma:taxonomyFieldName="Plataforma_x0020_CIER" ma:displayName="Plataforma CIER" ma:default="" ma:fieldId="{89a68cad-074f-4578-b7ee-83cbad64fd25}" ma:taxonomyMulti="true" ma:sspId="3a29c702-faed-49a8-b3b1-3dd6edcede64" ma:termSetId="1605320d-8ff2-4d9b-af35-5f7b441eb7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8227f18a4104c3a8138066170411a14" ma:index="33" nillable="true" ma:taxonomy="true" ma:internalName="a8227f18a4104c3a8138066170411a14" ma:taxonomyFieldName="Subplataforma_x0020_CIER" ma:displayName="Subplataforma CIER" ma:default="" ma:fieldId="{a8227f18-a410-4c3a-8138-066170411a14}" ma:taxonomyMulti="true" ma:sspId="3a29c702-faed-49a8-b3b1-3dd6edcede64" ma:termSetId="524f337f-ec08-480a-9452-f009e8f437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o_x0020_nombre_x0020_CIER" ma:index="35" nillable="true" ma:displayName="Evento nombre CIER" ma:internalName="Evento_x0020_nombre_x0020_CIER">
      <xsd:simpleType>
        <xsd:restriction base="dms:Text">
          <xsd:maxLength value="255"/>
        </xsd:restriction>
      </xsd:simpleType>
    </xsd:element>
    <xsd:element name="Evento_x0020_numero_x0020_CIER" ma:index="36" nillable="true" ma:displayName="Evento numero CIER" ma:internalName="Evento_x0020_numero_x0020_CIER">
      <xsd:simpleType>
        <xsd:restriction base="dms:Text">
          <xsd:maxLength value="255"/>
        </xsd:restriction>
      </xsd:simpleType>
    </xsd:element>
    <xsd:element name="Evento_x0020_fecha_x0020_CIER" ma:index="37" nillable="true" ma:displayName="Evento fecha CIER" ma:format="DateOnly" ma:internalName="Evento_x0020_fecha_x0020_CIER">
      <xsd:simpleType>
        <xsd:restriction base="dms:DateTime"/>
      </xsd:simpleType>
    </xsd:element>
    <xsd:element name="Evento_x0020_lugar_x0020_CIER" ma:index="38" nillable="true" ma:displayName="Evento lugar CIER" ma:internalName="Evento_x0020_lugar_x0020_CIER">
      <xsd:simpleType>
        <xsd:restriction base="dms:Text">
          <xsd:maxLength value="255"/>
        </xsd:restriction>
      </xsd:simpleType>
    </xsd:element>
    <xsd:element name="Cantidad_x0020_Vendidos_x0020_CIER" ma:index="39" nillable="true" ma:displayName="Cantidad Vendidos CIER" ma:decimals="0" ma:internalName="Cantidad_x0020_Vendidos_x0020_CIER">
      <xsd:simpleType>
        <xsd:restriction base="dms:Number"/>
      </xsd:simpleType>
    </xsd:element>
    <xsd:element name="Imagen_x0020_Presentacion_x0020_CIER" ma:index="40" nillable="true" ma:displayName="Imagen Presentacion CIER" ma:format="Hyperlink" ma:internalName="Imagen_x0020_Presentacion_x0020_CI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cio_x0020_CIER" ma:index="41" nillable="true" ma:displayName="Precio CIER" ma:decimals="2" ma:internalName="Precio_x0020_CIER">
      <xsd:simpleType>
        <xsd:restriction base="dms:Number"/>
      </xsd:simpleType>
    </xsd:element>
    <xsd:element name="CantidadDescargasCIER" ma:index="42" nillable="true" ma:displayName="CantidadDescargasCIER" ma:decimals="0" ma:internalName="CantidadDescargasCIER" ma:readOnly="false">
      <xsd:simpleType>
        <xsd:restriction base="dms:Number"/>
      </xsd:simpleType>
    </xsd:element>
    <xsd:element name="CantidadVisualizacionesCIER" ma:index="43" nillable="true" ma:displayName="CantidadVisualizacionesCIER" ma:decimals="0" ma:internalName="CantidadVisualizacionesCIER" ma:readOnly="false">
      <xsd:simpleType>
        <xsd:restriction base="dms:Number"/>
      </xsd:simpleType>
    </xsd:element>
    <xsd:element name="Evento_x0020_Link_x0020_CIER" ma:index="44" nillable="true" ma:displayName="Evento Link CIER" ma:format="Hyperlink" ma:internalName="Evento_x0020_Link_x0020_CI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po_x0020_documento_x0020_CIER" ma:index="45" nillable="true" ma:displayName="Tipo documento CIER" ma:format="Dropdown" ma:internalName="Tipo_x0020_documento_x0020_CIER">
      <xsd:simpleType>
        <xsd:restriction base="dms:Choice">
          <xsd:enumeration value="Antecedente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_Lookup xmlns="843c9b0c-9a46-4ca8-ac2a-155222a5294f"/>
    <TaxCatchAll xmlns="a516f857-f725-4bc6-908c-2cadec914471">
      <Value>628</Value>
      <Value>98</Value>
      <Value>115</Value>
      <Value>10</Value>
      <Value>279</Value>
      <Value>21</Value>
      <Value>1</Value>
    </TaxCatchAll>
    <Area_Lookup xmlns="843c9b0c-9a46-4ca8-ac2a-155222a5294f"/>
    <Restringido xmlns="27339639-029a-4491-9c5a-cbbfb2bfa76f">true</Restringido>
    <Descripcion_Ponencias xmlns="27339639-029a-4491-9c5a-cbbfb2bfa76f">34 p.</Descripcion_Ponencias>
    <Fecha_Ponencias xmlns="27339639-029a-4491-9c5a-cbbfb2bfa76f">2019-05-18T03:00:00+00:00</Fecha_Ponencias>
    <CantidadDescargasCIER xmlns="a516f857-f725-4bc6-908c-2cadec914471">3</CantidadDescargasCIER>
    <Cantidad_x0020_Vendidos_x0020_CIER xmlns="a516f857-f725-4bc6-908c-2cadec914471" xsi:nil="true"/>
    <Autores_x0020_empresariales_x0020_CIER xmlns="a516f857-f725-4bc6-908c-2cadec914471">CIER</Autores_x0020_empresariales_x0020_CIER>
    <Evento_x0020_lugar_x0020_CIER xmlns="a516f857-f725-4bc6-908c-2cadec914471">Cochabamba, Bolivia</Evento_x0020_lugar_x0020_CIER>
    <CantidadVisualizacionesCIER xmlns="a516f857-f725-4bc6-908c-2cadec914471">2136</CantidadVisualizacionesCIER>
    <i8a2196965de4d4c8c4f7e4b2f92ad1c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Salud Laboral</TermName>
          <TermId xmlns="http://schemas.microsoft.com/office/infopath/2007/PartnerControls">91736f77-c2d4-4717-ae9c-b27ffc24b463</TermId>
        </TermInfo>
        <TermInfo xmlns="http://schemas.microsoft.com/office/infopath/2007/PartnerControls">
          <TermName xmlns="http://schemas.microsoft.com/office/infopath/2007/PartnerControls">Seguridad en el trabajo</TermName>
          <TermId xmlns="http://schemas.microsoft.com/office/infopath/2007/PartnerControls">c2225ec2-7e04-4f69-8e20-cf58a6d9c798</TermId>
        </TermInfo>
        <TermInfo xmlns="http://schemas.microsoft.com/office/infopath/2007/PartnerControls">
          <TermName xmlns="http://schemas.microsoft.com/office/infopath/2007/PartnerControls">Seguridad laboral</TermName>
          <TermId xmlns="http://schemas.microsoft.com/office/infopath/2007/PartnerControls">58e6a08c-00f2-4c0c-8a9e-a32b88073a23</TermId>
        </TermInfo>
        <TermInfo xmlns="http://schemas.microsoft.com/office/infopath/2007/PartnerControls">
          <TermName xmlns="http://schemas.microsoft.com/office/infopath/2007/PartnerControls">Encuestas</TermName>
          <TermId xmlns="http://schemas.microsoft.com/office/infopath/2007/PartnerControls">dcbfad06-b3f2-46ee-b52d-8df175cb2d16</TermId>
        </TermInfo>
      </Terms>
    </i8a2196965de4d4c8c4f7e4b2f92ad1c>
    <Evento_x0020_numero_x0020_CIER xmlns="a516f857-f725-4bc6-908c-2cadec914471">XI</Evento_x0020_numero_x0020_CIER>
    <g05bf14ef2b746659e0e74d8fcd8057c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Español</TermName>
          <TermId xmlns="http://schemas.microsoft.com/office/infopath/2007/PartnerControls">196674d3-f8fc-43d8-8728-41364dc73ef9</TermId>
        </TermInfo>
      </Terms>
    </g05bf14ef2b746659e0e74d8fcd8057c>
    <Descripcion_x0020_CIER xmlns="a516f857-f725-4bc6-908c-2cadec914471">&lt;div class="ExternalClassC67C834852784D83A7252317F9A68CEB"&gt;&lt;p&gt;&lt;strong&gt;Consolani, Dario; Correa, Carlos Ignacio; Belza, Juan Carlos&lt;/strong&gt;&lt;/p&gt;&lt;p&gt;&lt;strong&gt;CIER&lt;/strong&gt;&lt;/p&gt;&lt;p&gt;Presentación CIER. Objetivos y justificación de la encuesta regional de Salud y Seguridad. Caracterización y resultados de la Encuesta Regional SST 2019. Índices reactivos y proactivos. Conclusiones - Fortalezas y debilidades. Recomendaciones.&lt;/p&gt;&lt;/div&gt;</Descripcion_x0020_CIER>
    <o9a68cad074f4578b7ee83cbad64fd25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Eficiencia Empresarial</TermName>
          <TermId xmlns="http://schemas.microsoft.com/office/infopath/2007/PartnerControls">b60a3e9e-d137-49ba-9082-d97349481bd9</TermId>
        </TermInfo>
      </Terms>
    </o9a68cad074f4578b7ee83cbad64fd25>
    <Evento_x0020_fecha_x0020_CIER xmlns="a516f857-f725-4bc6-908c-2cadec914471">2019-05-18T03:00:00+00:00</Evento_x0020_fecha_x0020_CIER>
    <Evento_x0020_Link_x0020_CIER xmlns="a516f857-f725-4bc6-908c-2cadec914471">
      <Url>https://www.cier.org/es-uy/Paginas/XI-SISE.aspx</Url>
      <Description>https://www.cier.org/es-uy/Paginas/XI-SISE.aspx</Description>
    </Evento_x0020_Link_x0020_CIER>
    <ec299561128941688612ac6422c16d9e xmlns="a516f857-f725-4bc6-908c-2cadec91447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AREA CORPORATIVA</TermName>
          <TermId xmlns="http://schemas.microsoft.com/office/infopath/2007/PartnerControls">d1118ec0-3bdd-4801-9a52-9a31913e4526</TermId>
        </TermInfo>
      </Terms>
    </ec299561128941688612ac6422c16d9e>
    <Origen_x0020_editorial_x0020_CIER xmlns="a516f857-f725-4bc6-908c-2cadec914471">CIER; BOCIER</Origen_x0020_editorial_x0020_CIER>
    <p6fce760650a4778a1ac03a5f3401268 xmlns="a516f857-f725-4bc6-908c-2cadec914471">
      <Terms xmlns="http://schemas.microsoft.com/office/infopath/2007/PartnerControls"/>
    </p6fce760650a4778a1ac03a5f3401268>
    <g277b0d3dda74f0b84c350bdeb72b2f5 xmlns="a516f857-f725-4bc6-908c-2cadec914471">
      <Terms xmlns="http://schemas.microsoft.com/office/infopath/2007/PartnerControls"/>
    </g277b0d3dda74f0b84c350bdeb72b2f5>
    <Imagen_x0020_Presentacion_x0020_CIER xmlns="a516f857-f725-4bc6-908c-2cadec914471">
      <Url>http://www.cier.org/es-uy/PublishingImages/Imágenes_documentos_hub/imagen_ponencia2.jpg</Url>
      <Description>http://www.cier.org/es-uy/PublishingImages/Im%C3%A1genes_documentos_hub/imagen_ponencia2.jpg</Description>
    </Imagen_x0020_Presentacion_x0020_CIER>
    <Autores_x0020_personas_x0020_CIER xmlns="a516f857-f725-4bc6-908c-2cadec914471">Consolani, Dario; Correa, Carlos Ignacio; Belza, Juan Carlos</Autores_x0020_personas_x0020_CIER>
    <Fecha_x0020_ingreso_x0020_documento_x0020_CIER xmlns="a516f857-f725-4bc6-908c-2cadec914471">2019-07-30T03:00:00+00:00</Fecha_x0020_ingreso_x0020_documento_x0020_CIER>
    <Precio_x0020_CIER xmlns="a516f857-f725-4bc6-908c-2cadec914471">0</Precio_x0020_CIER>
    <Tipo_x0020_documento_x0020_CIER xmlns="a516f857-f725-4bc6-908c-2cadec914471">Final</Tipo_x0020_documento_x0020_CIER>
    <Fecha_x0020_documento_x0020_CIER xmlns="a516f857-f725-4bc6-908c-2cadec914471">2019-05-18T03:00:00+00:00</Fecha_x0020_documento_x0020_CIER>
    <a8227f18a4104c3a8138066170411a14 xmlns="a516f857-f725-4bc6-908c-2cadec914471">
      <Terms xmlns="http://schemas.microsoft.com/office/infopath/2007/PartnerControls"/>
    </a8227f18a4104c3a8138066170411a14>
    <Caracteristica_x0020_CIER xmlns="a516f857-f725-4bc6-908c-2cadec914471">Ponencia</Caracteristica_x0020_CIER>
    <Evento_x0020_nombre_x0020_CIER xmlns="a516f857-f725-4bc6-908c-2cadec914471">SISE</Evento_x0020_nombre_x0020_CIER>
  </documentManagement>
</p:properties>
</file>

<file path=customXml/itemProps1.xml><?xml version="1.0" encoding="utf-8"?>
<ds:datastoreItem xmlns:ds="http://schemas.openxmlformats.org/officeDocument/2006/customXml" ds:itemID="{42181233-AD31-4C35-880F-D4A20B6EAFEF}"/>
</file>

<file path=customXml/itemProps2.xml><?xml version="1.0" encoding="utf-8"?>
<ds:datastoreItem xmlns:ds="http://schemas.openxmlformats.org/officeDocument/2006/customXml" ds:itemID="{561A141A-8AA1-4ED8-BBF0-9EEC8345A763}"/>
</file>

<file path=customXml/itemProps3.xml><?xml version="1.0" encoding="utf-8"?>
<ds:datastoreItem xmlns:ds="http://schemas.openxmlformats.org/officeDocument/2006/customXml" ds:itemID="{485EC24D-556C-4FB3-8049-46AD2F5B29D8}"/>
</file>

<file path=docProps/app.xml><?xml version="1.0" encoding="utf-8"?>
<Properties xmlns="http://schemas.openxmlformats.org/officeDocument/2006/extended-properties" xmlns:vt="http://schemas.openxmlformats.org/officeDocument/2006/docPropsVTypes">
  <TotalTime>11094</TotalTime>
  <Words>1765</Words>
  <Application>Microsoft Office PowerPoint</Application>
  <PresentationFormat>Panorámica</PresentationFormat>
  <Paragraphs>308</Paragraphs>
  <Slides>34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Verdana</vt:lpstr>
      <vt:lpstr>Wingdings</vt:lpstr>
      <vt:lpstr>Tema de Office</vt:lpstr>
      <vt:lpstr>Worksheet</vt:lpstr>
      <vt:lpstr>RESUMEN DE LA ENCUESTA REGIONAL DE SALUD Y SEGURIDAD EN EL TRABAJO 2019</vt:lpstr>
      <vt:lpstr>CONTENIDO</vt:lpstr>
      <vt:lpstr>CIER</vt:lpstr>
      <vt:lpstr>Presentación de PowerPoint</vt:lpstr>
      <vt:lpstr>Presentación de PowerPoint</vt:lpstr>
      <vt:lpstr>Resultados obtenidos encuesta regional sst - 2019 ASPECTOS GENERALES</vt:lpstr>
      <vt:lpstr>Presentación de PowerPoint</vt:lpstr>
      <vt:lpstr>Presentación de PowerPoint</vt:lpstr>
      <vt:lpstr>Presentación de PowerPoint</vt:lpstr>
      <vt:lpstr>Resultados obtenidos benchmarking 2019   </vt:lpstr>
      <vt:lpstr>¿CÓMO ESTAMOS ORGANIZADOS?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obtenidos benchmarking 2019   </vt:lpstr>
      <vt:lpstr>Presentación de PowerPoint</vt:lpstr>
      <vt:lpstr>      TFCPSI – (Se considera Personal Total= PP+PC)Tasa de Frecuencia con accidentes con pérdida de días sin contabilizar accidentes In –Itinere.</vt:lpstr>
      <vt:lpstr>PCPCSST - Porcentual de Cumplimiento del Plan de Capacitación en Salud y Seguridad en el Trabajo, capacitados vs programados. (Se considera Personal TOTAL= PP + PC)</vt:lpstr>
      <vt:lpstr>       IRA - Índice de Rendimiento de Auditorias / Inspecciones Realizadas vs. Programadas (Se considera Personal TOTAL= PP+PC) </vt:lpstr>
      <vt:lpstr>       IRE - Índice de Rendimiento de Efectividad de Anormalidades o No Conformidades corregidas vs detectadas (Se considera Personal Total= PP + PC)</vt:lpstr>
      <vt:lpstr>   IFACE - Porcentual de accidentes de la forma Contacto con Electricidad respecto del Total de accidentes. Esta forma es considerada una de las más frecuentes y potencialmente grave.</vt:lpstr>
      <vt:lpstr>      IFACV - Porcentual de accidentes de la forma Choque de Vehículo respecto del Total de accidentes. Esta forma es considerada una de las más frecuentes y potencialmente grave.</vt:lpstr>
      <vt:lpstr>     IFACA-  Porcentual de accidentes de la forma Caída de Personas en altura. Esta forma es considerada una de las más frecuentes y potencialmente grave</vt:lpstr>
      <vt:lpstr>AFT- Número de accidentes Fatales: Totales</vt:lpstr>
      <vt:lpstr>Conclusiones Encuesta regional 2019  </vt:lpstr>
      <vt:lpstr>Presentación de PowerPoint</vt:lpstr>
      <vt:lpstr>Recomendaciones a las empresas asociadas</vt:lpstr>
      <vt:lpstr>Recomendaciones</vt:lpstr>
      <vt:lpstr>EQUIPO DE ESPECIALISTAS CIER para implementar  VISION ZERO</vt:lpstr>
      <vt:lpstr>CONTACTO</vt:lpstr>
      <vt:lpstr>Anexo – Encuesta SST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 la Encuesta Regional de Salud y Seguridad en el Trabajo 2019</dc:title>
  <dc:creator>PERROTTA, Aldana</dc:creator>
  <cp:lastModifiedBy>ende</cp:lastModifiedBy>
  <cp:revision>130</cp:revision>
  <cp:lastPrinted>2019-05-14T18:52:24Z</cp:lastPrinted>
  <dcterms:created xsi:type="dcterms:W3CDTF">2016-07-15T12:52:35Z</dcterms:created>
  <dcterms:modified xsi:type="dcterms:W3CDTF">2019-05-15T23:26:35Z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0x010100B041F826BDDF481385B3312C36ED6ED9003A9C9D06DAF54F46871927402CDB931800D184DDCB7FF93C4199E29B511A66F321</vt:lpwstr>
  </property>
  <property fmtid="{D5CDD505-2E9C-101B-9397-08002B2CF9AE}" pid="3" name="VariationsItemGroupID">
    <vt:lpwstr>5947b86a-aa73-42bc-bcd3-39e2997410cb</vt:lpwstr>
  </property>
  <property fmtid="{D5CDD505-2E9C-101B-9397-08002B2CF9AE}" pid="4" name="Descriptores CIER">
    <vt:lpwstr>98;#Salud Laboral|91736f77-c2d4-4717-ae9c-b27ffc24b463;#115;#Seguridad en el trabajo|c2225ec2-7e04-4f69-8e20-cf58a6d9c798;#628;#Seguridad laboral|58e6a08c-00f2-4c0c-8a9e-a32b88073a23;#279;#Encuestas|dcbfad06-b3f2-46ee-b52d-8df175cb2d16</vt:lpwstr>
  </property>
  <property fmtid="{D5CDD505-2E9C-101B-9397-08002B2CF9AE}" pid="6" name="RatedBy">
    <vt:lpwstr/>
  </property>
  <property fmtid="{D5CDD505-2E9C-101B-9397-08002B2CF9AE}" pid="7" name="Plataforma CIER">
    <vt:lpwstr>10;#Eficiencia Empresarial|b60a3e9e-d137-49ba-9082-d97349481bd9</vt:lpwstr>
  </property>
  <property fmtid="{D5CDD505-2E9C-101B-9397-08002B2CF9AE}" pid="8" name="Pais CIER">
    <vt:lpwstr/>
  </property>
  <property fmtid="{D5CDD505-2E9C-101B-9397-08002B2CF9AE}" pid="9" name="Subplataforma CIER">
    <vt:lpwstr/>
  </property>
  <property fmtid="{D5CDD505-2E9C-101B-9397-08002B2CF9AE}" pid="11" name="LikedBy">
    <vt:lpwstr/>
  </property>
  <property fmtid="{D5CDD505-2E9C-101B-9397-08002B2CF9AE}" pid="12" name="Negocio del Sector CIER">
    <vt:lpwstr>21;#AREA CORPORATIVA|d1118ec0-3bdd-4801-9a52-9a31913e4526</vt:lpwstr>
  </property>
  <property fmtid="{D5CDD505-2E9C-101B-9397-08002B2CF9AE}" pid="13" name="Subarea de negocio CIER">
    <vt:lpwstr/>
  </property>
  <property fmtid="{D5CDD505-2E9C-101B-9397-08002B2CF9AE}" pid="14" name="Idioma CIER">
    <vt:lpwstr>1;#Español|196674d3-f8fc-43d8-8728-41364dc73ef9</vt:lpwstr>
  </property>
  <property fmtid="{D5CDD505-2E9C-101B-9397-08002B2CF9AE}" pid="16" name="Ratings">
    <vt:lpwstr/>
  </property>
</Properties>
</file>